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ink/ink1.xml" ContentType="application/inkml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1.xml" ContentType="application/vnd.openxmlformats-officedocument.presentationml.notesSlide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  <p:sldMasterId id="2147483648" r:id="rId2"/>
  </p:sldMasterIdLst>
  <p:notesMasterIdLst>
    <p:notesMasterId r:id="rId22"/>
  </p:notesMasterIdLst>
  <p:handoutMasterIdLst>
    <p:handoutMasterId r:id="rId23"/>
  </p:handoutMasterIdLst>
  <p:sldIdLst>
    <p:sldId id="256" r:id="rId3"/>
    <p:sldId id="297" r:id="rId4"/>
    <p:sldId id="296" r:id="rId5"/>
    <p:sldId id="280" r:id="rId6"/>
    <p:sldId id="286" r:id="rId7"/>
    <p:sldId id="295" r:id="rId8"/>
    <p:sldId id="290" r:id="rId9"/>
    <p:sldId id="288" r:id="rId10"/>
    <p:sldId id="291" r:id="rId11"/>
    <p:sldId id="299" r:id="rId12"/>
    <p:sldId id="292" r:id="rId13"/>
    <p:sldId id="293" r:id="rId14"/>
    <p:sldId id="301" r:id="rId15"/>
    <p:sldId id="300" r:id="rId16"/>
    <p:sldId id="260" r:id="rId17"/>
    <p:sldId id="302" r:id="rId18"/>
    <p:sldId id="303" r:id="rId19"/>
    <p:sldId id="304" r:id="rId20"/>
    <p:sldId id="298" r:id="rId21"/>
  </p:sldIdLst>
  <p:sldSz cx="12192000" cy="6858000"/>
  <p:notesSz cx="9925050" cy="6665913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halt" id="{ABA0CC13-5118-40AE-A916-234661DAC14A}">
          <p14:sldIdLst>
            <p14:sldId id="256"/>
            <p14:sldId id="297"/>
            <p14:sldId id="296"/>
            <p14:sldId id="280"/>
            <p14:sldId id="286"/>
            <p14:sldId id="295"/>
            <p14:sldId id="290"/>
            <p14:sldId id="288"/>
            <p14:sldId id="291"/>
            <p14:sldId id="299"/>
            <p14:sldId id="292"/>
            <p14:sldId id="293"/>
            <p14:sldId id="301"/>
            <p14:sldId id="300"/>
            <p14:sldId id="260"/>
          </p14:sldIdLst>
        </p14:section>
        <p14:section name="Backup" id="{919139A4-ADE2-4564-AE13-E4B8AE78359D}">
          <p14:sldIdLst>
            <p14:sldId id="302"/>
            <p14:sldId id="303"/>
            <p14:sldId id="30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158C86"/>
    <a:srgbClr val="304885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8" autoAdjust="0"/>
    <p:restoredTop sz="27755" autoAdjust="0"/>
  </p:normalViewPr>
  <p:slideViewPr>
    <p:cSldViewPr snapToGrid="0">
      <p:cViewPr varScale="1">
        <p:scale>
          <a:sx n="30" d="100"/>
          <a:sy n="30" d="100"/>
        </p:scale>
        <p:origin x="42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5" d="100"/>
        <a:sy n="14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20/04/2023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6:21:0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de-DE" smtClean="0"/>
              <a:pPr>
                <a:defRPr/>
              </a:pPr>
              <a:t>20.04.23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877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209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Deterministische Störgröße, die dem Regler unbekannt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10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620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688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720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11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993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907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Kurz zum Aufbau des heutigen Vortrags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255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Koaxiales drahtbasiertes Laserauftragschweißen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i="1" dirty="0"/>
              <a:t>Zuerst hinführen zu LMD-w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Für die Additive Fertigung von Metall werden vorrangig Pulverbettverfahren und DED (</a:t>
            </a:r>
            <a:r>
              <a:rPr lang="de-DE" b="0" i="0" dirty="0" err="1"/>
              <a:t>Directed</a:t>
            </a:r>
            <a:r>
              <a:rPr lang="de-DE" b="0" i="0" dirty="0"/>
              <a:t> Energy Deposition) Verfahren eingesetzt (wozu auch das Laserauftragschweißen gehört)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Beim Laserauftragschweißen sind im Vergleich zu Pulverbettverfahren höhere Auftragsraten möglich.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Beim Laserauftragschweißen wird mit pulver- oder drahtförmigen Zusatzwerkstoff gearbeitet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Pulverbasiertes Laserauftragschweißen ist die ältere Prozessvariante und daher gut erforscht und in der Industrie verbreitet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Drahtbasierte Verfahrensvariante ist im Gegensatz zu pulverbasiert jung, es besteht somit Forschungsbedarf um maßhaltige Bauteile ohne Defekte aufzubauen</a:t>
            </a:r>
            <a:endParaRPr lang="de-DE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Im </a:t>
            </a:r>
            <a:r>
              <a:rPr lang="de-DE" dirty="0">
                <a:cs typeface="Times New Roman" panose="02020603050405020304" pitchFamily="18" charset="0"/>
              </a:rPr>
              <a:t>Vergleich zu Pulver: einfache Handhabung von Zusatzwerkstoff und 100% Materialausnutzung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Man unterscheidet das Laserauftragschweißen weiters nach der Zuführung des Werkstoffs in lateral und koaxial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Die koaxiale Zuführung ermöglicht einen  </a:t>
            </a:r>
            <a:r>
              <a:rPr lang="de-DE" b="0" i="0" dirty="0" err="1"/>
              <a:t>Richtungsunabhänigen</a:t>
            </a:r>
            <a:r>
              <a:rPr lang="de-DE" b="0" i="0" dirty="0"/>
              <a:t> Prozess, was deutliche Vorteile in der </a:t>
            </a:r>
            <a:r>
              <a:rPr lang="de-DE" b="0" i="0" dirty="0" err="1"/>
              <a:t>prozessführung</a:t>
            </a:r>
            <a:r>
              <a:rPr lang="de-DE" b="0" i="0" dirty="0"/>
              <a:t> mit sich bringt</a:t>
            </a:r>
            <a:endParaRPr lang="de-DE" dirty="0">
              <a:cs typeface="Times New Roman" panose="02020603050405020304" pitchFamily="18" charset="0"/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/>
          </a:p>
          <a:p>
            <a:pPr marL="0" indent="0">
              <a:buFont typeface="Arial" panose="020B0604020202020204" pitchFamily="34" charset="0"/>
              <a:buNone/>
            </a:pPr>
            <a:endParaRPr lang="de-DE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Schmelzbaderzeugung durch ringförmigen Laserstrahl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Zuführung von Draht in Schmelzbad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Vorschubbewegung durch Roboter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cs typeface="Times New Roman" panose="02020603050405020304" pitchFamily="18" charset="0"/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Zwei Hauptprobleme: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Schichthöhe ist ungleich der Höhenzustellung des Roboters</a:t>
            </a:r>
          </a:p>
          <a:p>
            <a:pPr marL="182563" lvl="1" indent="0">
              <a:buFont typeface="Arial" panose="020B0604020202020204" pitchFamily="34" charset="0"/>
              <a:buNone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 Fehler wird summiert und der veränderte Fokusabstand kann zum Prozessabbruch führen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Lokale Schwankungen der Schichthöhe </a:t>
            </a:r>
          </a:p>
          <a:p>
            <a:pPr marL="354013" lvl="1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durch nicht konstante Robotergeschwindigkeit bei Richtungsänderungen oder </a:t>
            </a:r>
          </a:p>
          <a:p>
            <a:pPr marL="354013" lvl="1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beim Absetzen</a:t>
            </a:r>
          </a:p>
          <a:p>
            <a:pPr marL="527050" lvl="2" indent="-171450">
              <a:buFont typeface="Wingdings" pitchFamily="2" charset="2"/>
              <a:buChar char="à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lokale Defekte wie Erhebungen Vertiefungen  schlechte Maßhaltigkeit</a:t>
            </a:r>
          </a:p>
          <a:p>
            <a:pPr marL="527050" lvl="2" indent="-171450">
              <a:buFont typeface="Wingdings" pitchFamily="2" charset="2"/>
              <a:buChar char="à"/>
            </a:pPr>
            <a:endParaRPr lang="de-DE" dirty="0"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6152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Wichtigste Prozessparameter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Laserleistung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Vorschubgeschwindigkeit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Drahtgeschwindigkeit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37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796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Schichten abwechselnd geschweißt und vermessen</a:t>
            </a:r>
          </a:p>
          <a:p>
            <a:r>
              <a:rPr lang="de-DE" dirty="0"/>
              <a:t>Ablaufsteuerung erfolgt automatisiert im Roboterprogramm</a:t>
            </a:r>
          </a:p>
          <a:p>
            <a:endParaRPr lang="de-DE" dirty="0"/>
          </a:p>
          <a:p>
            <a:r>
              <a:rPr lang="de-DE" dirty="0" err="1"/>
              <a:t>IndustriePC</a:t>
            </a:r>
            <a:r>
              <a:rPr lang="de-DE" dirty="0"/>
              <a:t> mit </a:t>
            </a:r>
            <a:r>
              <a:rPr lang="de-DE" dirty="0" err="1"/>
              <a:t>Matlab</a:t>
            </a:r>
            <a:r>
              <a:rPr lang="de-DE" dirty="0"/>
              <a:t>, SPS, und Datenaufzeichnung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5496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 sparen</a:t>
            </a:r>
          </a:p>
          <a:p>
            <a:r>
              <a:rPr lang="de-DE" dirty="0"/>
              <a:t>Vernachlässigung 1 Satz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21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Höhenzustellen 2/3 nur 1 Satz</a:t>
            </a:r>
          </a:p>
          <a:p>
            <a:endParaRPr lang="de-DE" dirty="0"/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200" dirty="0">
                <a:latin typeface="+mn-lt"/>
              </a:rPr>
              <a:t>Örtliche Diskretisierung</a:t>
            </a:r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200" dirty="0">
                <a:latin typeface="+mn-lt"/>
              </a:rPr>
              <a:t>Segmentstapel einzeln betrachtet</a:t>
            </a:r>
            <a:r>
              <a:rPr lang="de-DE" sz="1200" dirty="0">
                <a:latin typeface="+mn-lt"/>
                <a:sym typeface="Wingdings" pitchFamily="2" charset="2"/>
              </a:rPr>
              <a:t> Vernachlässigen der negativen Totzeit legitim, da Schmelzbad größer als Segmentgröße</a:t>
            </a:r>
            <a:endParaRPr lang="de-DE" sz="12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200" dirty="0">
                <a:latin typeface="+mn-lt"/>
              </a:rPr>
              <a:t>diskreter Regelkreis</a:t>
            </a:r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200" dirty="0">
                <a:latin typeface="+mn-lt"/>
              </a:rPr>
              <a:t>Höhenzustellung mehrschichtig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252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7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emf"/><Relationship Id="rId5" Type="http://schemas.openxmlformats.org/officeDocument/2006/relationships/image" Target="../media/image3.tif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658887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2" y="2830480"/>
            <a:ext cx="5660389" cy="3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tx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5660391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13" name="Grafik 12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2" name="Bild 3" descr="20150416 tum logo blau png final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0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6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416" userDrawn="1">
          <p15:clr>
            <a:srgbClr val="FBAE40"/>
          </p15:clr>
        </p15:guide>
        <p15:guide id="1" orient="horz" pos="4042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763487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5113" indent="-265113">
              <a:lnSpc>
                <a:spcPct val="114000"/>
              </a:lnSpc>
              <a:buFont typeface="+mj-lt"/>
              <a:buAutoNum type="arabicPeriod"/>
              <a:defRPr lang="de-DE" sz="1400" noProof="0" dirty="0" smtClean="0"/>
            </a:lvl1pPr>
            <a:lvl2pPr marL="496888" indent="-214313">
              <a:lnSpc>
                <a:spcPct val="114000"/>
              </a:lnSpc>
              <a:buFont typeface="+mj-lt"/>
              <a:buAutoNum type="alphaLcPeriod"/>
              <a:tabLst/>
              <a:defRPr lang="de-DE" sz="1400" noProof="0" dirty="0" smtClean="0"/>
            </a:lvl2pPr>
            <a:lvl3pPr marL="665163" indent="-179388">
              <a:buFont typeface="+mj-lt"/>
              <a:buAutoNum type="arabicPeriod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20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404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808163"/>
            <a:ext cx="12192000" cy="50498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429683" y="6580789"/>
            <a:ext cx="931375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8" name="Gerade Verbindung 18"/>
          <p:cNvCxnSpPr/>
          <p:nvPr userDrawn="1"/>
        </p:nvCxnSpPr>
        <p:spPr>
          <a:xfrm>
            <a:off x="425456" y="4053504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5"/>
          <p:cNvSpPr txBox="1">
            <a:spLocks/>
          </p:cNvSpPr>
          <p:nvPr userDrawn="1"/>
        </p:nvSpPr>
        <p:spPr>
          <a:xfrm>
            <a:off x="425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25456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noProof="0" dirty="0"/>
              <a:t>Biographietext</a:t>
            </a:r>
          </a:p>
        </p:txBody>
      </p:sp>
      <p:sp>
        <p:nvSpPr>
          <p:cNvPr id="18" name="Inhaltsplatzhalter 5"/>
          <p:cNvSpPr txBox="1">
            <a:spLocks/>
          </p:cNvSpPr>
          <p:nvPr userDrawn="1"/>
        </p:nvSpPr>
        <p:spPr>
          <a:xfrm>
            <a:off x="6384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384454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dirty="0"/>
              <a:t>Biographietext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5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cxnSp>
        <p:nvCxnSpPr>
          <p:cNvPr id="2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3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4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6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7" name="Textplatzhalter 28"/>
          <p:cNvSpPr>
            <a:spLocks noGrp="1"/>
          </p:cNvSpPr>
          <p:nvPr>
            <p:ph type="body" sz="quarter" idx="4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1746108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5" name="Bildplatzhalter 49"/>
          <p:cNvSpPr>
            <a:spLocks noGrp="1"/>
          </p:cNvSpPr>
          <p:nvPr>
            <p:ph type="pic" sz="quarter" idx="40" hasCustomPrompt="1"/>
          </p:nvPr>
        </p:nvSpPr>
        <p:spPr>
          <a:xfrm>
            <a:off x="4728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26" name="Gerade Verbindung 18"/>
          <p:cNvCxnSpPr/>
          <p:nvPr userDrawn="1"/>
        </p:nvCxnSpPr>
        <p:spPr>
          <a:xfrm>
            <a:off x="425456" y="469046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425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25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38" name="Bildplatzhalter 49"/>
          <p:cNvSpPr>
            <a:spLocks noGrp="1"/>
          </p:cNvSpPr>
          <p:nvPr>
            <p:ph type="pic" sz="quarter" idx="45" hasCustomPrompt="1"/>
          </p:nvPr>
        </p:nvSpPr>
        <p:spPr>
          <a:xfrm>
            <a:off x="10687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6384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6384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4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cxnSp>
        <p:nvCxnSpPr>
          <p:cNvPr id="4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47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50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51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67" name="Textfeld 66"/>
          <p:cNvSpPr txBox="1"/>
          <p:nvPr userDrawn="1"/>
        </p:nvSpPr>
        <p:spPr>
          <a:xfrm>
            <a:off x="425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68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2353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69" name="Textplatzhalter 28"/>
          <p:cNvSpPr>
            <a:spLocks noGrp="1"/>
          </p:cNvSpPr>
          <p:nvPr>
            <p:ph type="body" sz="quarter" idx="52" hasCustomPrompt="1"/>
          </p:nvPr>
        </p:nvSpPr>
        <p:spPr>
          <a:xfrm>
            <a:off x="1283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6384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53" hasCustomPrompt="1"/>
          </p:nvPr>
        </p:nvSpPr>
        <p:spPr>
          <a:xfrm>
            <a:off x="8312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54" hasCustomPrompt="1"/>
          </p:nvPr>
        </p:nvSpPr>
        <p:spPr>
          <a:xfrm>
            <a:off x="7242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4255652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32" name="Rechteck 31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Betriebswissenschaften, Technische Universität München, Boltzmannstraße 15, 85748 Garching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89855" y="284531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89855" y="3158442"/>
            <a:ext cx="4113282" cy="252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  <a:p>
            <a:pPr lvl="0"/>
            <a:endParaRPr lang="de-DE" dirty="0"/>
          </a:p>
        </p:txBody>
      </p:sp>
      <p:sp>
        <p:nvSpPr>
          <p:cNvPr id="31" name="Textfeld 30"/>
          <p:cNvSpPr txBox="1"/>
          <p:nvPr userDrawn="1"/>
        </p:nvSpPr>
        <p:spPr>
          <a:xfrm>
            <a:off x="2689855" y="4118587"/>
            <a:ext cx="208534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4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Wingdings" pitchFamily="2" charset="2"/>
              <a:ea typeface="+mn-ea"/>
              <a:cs typeface="+mn-cs"/>
            </a:endParaRP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</a:p>
        </p:txBody>
      </p:sp>
      <p:sp>
        <p:nvSpPr>
          <p:cNvPr id="35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330860" y="456486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6" name="Gerader Verbinder 35"/>
          <p:cNvCxnSpPr/>
          <p:nvPr userDrawn="1"/>
        </p:nvCxnSpPr>
        <p:spPr>
          <a:xfrm>
            <a:off x="2698999" y="311272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799606" y="2845314"/>
            <a:ext cx="1434717" cy="1950381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8" name="Rechteck 37"/>
          <p:cNvSpPr/>
          <p:nvPr userDrawn="1"/>
        </p:nvSpPr>
        <p:spPr>
          <a:xfrm>
            <a:off x="2689854" y="3445130"/>
            <a:ext cx="4323359" cy="553998"/>
          </a:xfrm>
          <a:prstGeom prst="rect">
            <a:avLst/>
          </a:prstGeom>
        </p:spPr>
        <p:txBody>
          <a:bodyPr wrap="square" lIns="0" tIns="0" bIns="0">
            <a:spAutoFit/>
          </a:bodyPr>
          <a:lstStyle/>
          <a:p>
            <a:pPr lvl="0"/>
            <a:r>
              <a:rPr lang="de-DE" sz="1200" dirty="0"/>
              <a:t>Institut für Werkzeugmaschinen und Betriebswissenschaften</a:t>
            </a:r>
          </a:p>
          <a:p>
            <a:pPr lvl="0"/>
            <a:r>
              <a:rPr lang="de-DE" sz="1200" dirty="0"/>
              <a:t>Technische Universität München</a:t>
            </a:r>
          </a:p>
          <a:p>
            <a:pPr lvl="0"/>
            <a:r>
              <a:rPr lang="de-DE" sz="1200" dirty="0"/>
              <a:t>Boltzmannstraße 15, 85748 Garching</a:t>
            </a:r>
          </a:p>
        </p:txBody>
      </p:sp>
      <p:sp>
        <p:nvSpPr>
          <p:cNvPr id="39" name="Textplatzhalter 28"/>
          <p:cNvSpPr>
            <a:spLocks noGrp="1"/>
          </p:cNvSpPr>
          <p:nvPr>
            <p:ph type="body" sz="quarter" idx="49" hasCustomPrompt="1"/>
          </p:nvPr>
        </p:nvSpPr>
        <p:spPr>
          <a:xfrm>
            <a:off x="4124847" y="411858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</p:spTree>
    <p:extLst>
      <p:ext uri="{BB962C8B-B14F-4D97-AF65-F5344CB8AC3E}">
        <p14:creationId xmlns:p14="http://schemas.microsoft.com/office/powerpoint/2010/main" val="3940198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311027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14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62423" y="239203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62423" y="27051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653279" y="3018897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21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4094367" y="301889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2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294284" y="346517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671567" y="265944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1155333" y="2362109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662423" y="4255108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2662423" y="4568236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2653279" y="4881971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45" hasCustomPrompt="1"/>
          </p:nvPr>
        </p:nvSpPr>
        <p:spPr>
          <a:xfrm>
            <a:off x="4094367" y="4881971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46" hasCustomPrompt="1"/>
          </p:nvPr>
        </p:nvSpPr>
        <p:spPr>
          <a:xfrm>
            <a:off x="3294284" y="5328247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2" name="Gerader Verbinder 31"/>
          <p:cNvCxnSpPr/>
          <p:nvPr userDrawn="1"/>
        </p:nvCxnSpPr>
        <p:spPr>
          <a:xfrm>
            <a:off x="2671567" y="4522516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ildplatzhalter 49"/>
          <p:cNvSpPr>
            <a:spLocks noGrp="1"/>
          </p:cNvSpPr>
          <p:nvPr>
            <p:ph type="pic" sz="quarter" idx="47" hasCustomPrompt="1"/>
          </p:nvPr>
        </p:nvSpPr>
        <p:spPr>
          <a:xfrm>
            <a:off x="1155333" y="4225183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3635701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45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62423" y="216271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2662423" y="247584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47" name="Textfeld 46"/>
          <p:cNvSpPr txBox="1"/>
          <p:nvPr userDrawn="1"/>
        </p:nvSpPr>
        <p:spPr>
          <a:xfrm>
            <a:off x="2653279" y="2789578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4094367" y="278957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9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3294284" y="298185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50" name="Gerader Verbinder 49"/>
          <p:cNvCxnSpPr/>
          <p:nvPr userDrawn="1"/>
        </p:nvCxnSpPr>
        <p:spPr>
          <a:xfrm>
            <a:off x="2671567" y="243012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49"/>
          <p:cNvSpPr>
            <a:spLocks noGrp="1"/>
          </p:cNvSpPr>
          <p:nvPr>
            <p:ph type="pic" sz="quarter" idx="52" hasCustomPrompt="1"/>
          </p:nvPr>
        </p:nvSpPr>
        <p:spPr>
          <a:xfrm>
            <a:off x="1155333" y="213279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Betriebswissenschaften, Technische Universität München, Boltzmannstraße 15, 85748 Garching</a:t>
            </a:r>
          </a:p>
        </p:txBody>
      </p:sp>
      <p:sp>
        <p:nvSpPr>
          <p:cNvPr id="68" name="Textplatzhalter 4"/>
          <p:cNvSpPr>
            <a:spLocks noGrp="1"/>
          </p:cNvSpPr>
          <p:nvPr>
            <p:ph type="body" sz="quarter" idx="58" hasCustomPrompt="1"/>
          </p:nvPr>
        </p:nvSpPr>
        <p:spPr>
          <a:xfrm>
            <a:off x="2662423" y="351162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69" name="Textplatzhalter 4"/>
          <p:cNvSpPr>
            <a:spLocks noGrp="1"/>
          </p:cNvSpPr>
          <p:nvPr>
            <p:ph type="body" sz="quarter" idx="59" hasCustomPrompt="1"/>
          </p:nvPr>
        </p:nvSpPr>
        <p:spPr>
          <a:xfrm>
            <a:off x="2662423" y="382475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2653279" y="4138488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60" hasCustomPrompt="1"/>
          </p:nvPr>
        </p:nvSpPr>
        <p:spPr>
          <a:xfrm>
            <a:off x="4094367" y="413848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61" hasCustomPrompt="1"/>
          </p:nvPr>
        </p:nvSpPr>
        <p:spPr>
          <a:xfrm>
            <a:off x="3294284" y="433076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73" name="Gerader Verbinder 72"/>
          <p:cNvCxnSpPr/>
          <p:nvPr userDrawn="1"/>
        </p:nvCxnSpPr>
        <p:spPr>
          <a:xfrm>
            <a:off x="2671567" y="377903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ildplatzhalter 49"/>
          <p:cNvSpPr>
            <a:spLocks noGrp="1"/>
          </p:cNvSpPr>
          <p:nvPr>
            <p:ph type="pic" sz="quarter" idx="62" hasCustomPrompt="1"/>
          </p:nvPr>
        </p:nvSpPr>
        <p:spPr>
          <a:xfrm>
            <a:off x="1155333" y="348170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82" name="Textplatzhalter 4"/>
          <p:cNvSpPr>
            <a:spLocks noGrp="1"/>
          </p:cNvSpPr>
          <p:nvPr>
            <p:ph type="body" sz="quarter" idx="63" hasCustomPrompt="1"/>
          </p:nvPr>
        </p:nvSpPr>
        <p:spPr>
          <a:xfrm>
            <a:off x="2662423" y="4903067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83" name="Textplatzhalter 4"/>
          <p:cNvSpPr>
            <a:spLocks noGrp="1"/>
          </p:cNvSpPr>
          <p:nvPr>
            <p:ph type="body" sz="quarter" idx="64" hasCustomPrompt="1"/>
          </p:nvPr>
        </p:nvSpPr>
        <p:spPr>
          <a:xfrm>
            <a:off x="2662423" y="521619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84" name="Textfeld 83"/>
          <p:cNvSpPr txBox="1"/>
          <p:nvPr userDrawn="1"/>
        </p:nvSpPr>
        <p:spPr>
          <a:xfrm>
            <a:off x="2653279" y="5529930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85" name="Textplatzhalter 28"/>
          <p:cNvSpPr>
            <a:spLocks noGrp="1"/>
          </p:cNvSpPr>
          <p:nvPr>
            <p:ph type="body" sz="quarter" idx="65" hasCustomPrompt="1"/>
          </p:nvPr>
        </p:nvSpPr>
        <p:spPr>
          <a:xfrm>
            <a:off x="4094367" y="5529930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86" name="Textplatzhalter 28"/>
          <p:cNvSpPr>
            <a:spLocks noGrp="1"/>
          </p:cNvSpPr>
          <p:nvPr>
            <p:ph type="body" sz="quarter" idx="66" hasCustomPrompt="1"/>
          </p:nvPr>
        </p:nvSpPr>
        <p:spPr>
          <a:xfrm>
            <a:off x="3294284" y="5722206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87" name="Gerader Verbinder 86"/>
          <p:cNvCxnSpPr/>
          <p:nvPr userDrawn="1"/>
        </p:nvCxnSpPr>
        <p:spPr>
          <a:xfrm>
            <a:off x="2671567" y="5170475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Bildplatzhalter 49"/>
          <p:cNvSpPr>
            <a:spLocks noGrp="1"/>
          </p:cNvSpPr>
          <p:nvPr>
            <p:ph type="pic" sz="quarter" idx="67" hasCustomPrompt="1"/>
          </p:nvPr>
        </p:nvSpPr>
        <p:spPr>
          <a:xfrm>
            <a:off x="1155333" y="4873142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1599987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388474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Wissenschaftlicher Mitarbeiter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6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468625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 Mitarbeiterin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6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283048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11345332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200123" y="4018763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Position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</p:spTree>
    <p:extLst>
      <p:ext uri="{BB962C8B-B14F-4D97-AF65-F5344CB8AC3E}">
        <p14:creationId xmlns:p14="http://schemas.microsoft.com/office/powerpoint/2010/main" val="3332947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fficientElements Agenda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5" y="305360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5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Kapiteltrenner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32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 err="1"/>
              <a:t>Kapiteltrenner</a:t>
            </a:r>
            <a:endParaRPr lang="de-DE" noProof="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0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85D38-386F-B459-A346-9DC864A8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3552F0-C504-35C3-7705-8C865B6A9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AA3E1-9984-401A-8549-79C579D49C8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962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0164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416">
          <p15:clr>
            <a:srgbClr val="FBAE40"/>
          </p15:clr>
        </p15:guide>
        <p15:guide id="1" orient="horz" pos="4042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1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B6BA3-0ED4-D220-0E5F-F22E7DB6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2973E8-07CA-C227-BF9D-4773C8515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AA3E1-9984-401A-8549-79C579D49C8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267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31AC5-C490-19F6-26BA-7491E1C7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C0FBFE-86B9-FE20-8A46-9D299D8086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AA3E1-9984-401A-8549-79C579D49C8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7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77652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9388" indent="-179388">
              <a:lnSpc>
                <a:spcPct val="114000"/>
              </a:lnSpc>
              <a:buFont typeface="Wingdings" panose="05000000000000000000" pitchFamily="2" charset="2"/>
              <a:buChar char="§"/>
              <a:defRPr lang="de-DE" sz="1400" noProof="0" dirty="0" smtClean="0"/>
            </a:lvl1pPr>
            <a:lvl2pPr marL="358775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400" noProof="0" dirty="0" smtClean="0"/>
            </a:lvl2pPr>
            <a:lvl3pPr marL="488950" indent="-134938">
              <a:buFont typeface="Arial" panose="020B0604020202020204" pitchFamily="34" charset="0"/>
              <a:buChar char="•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oleObject" Target="../embeddings/oleObject4.bin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2.xml"/><Relationship Id="rId20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5.emf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138349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270" imgH="270" progId="TCLayout.ActiveDocument.1">
                  <p:embed/>
                </p:oleObj>
              </mc:Choice>
              <mc:Fallback>
                <p:oleObj name="think-cell Foli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/>
          <p:cNvSpPr txBox="1"/>
          <p:nvPr userDrawn="1"/>
        </p:nvSpPr>
        <p:spPr>
          <a:xfrm>
            <a:off x="427201" y="314326"/>
            <a:ext cx="1026620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Institut für Werkzeugmaschinen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und Betriebswissenschaften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of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Engineering and Design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11353191" y="6541009"/>
            <a:ext cx="415827" cy="2109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36AA3E1-9984-401A-8549-79C579D49C87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75" r:id="rId2"/>
    <p:sldLayoutId id="2147483718" r:id="rId3"/>
    <p:sldLayoutId id="2147483720" r:id="rId4"/>
    <p:sldLayoutId id="2147483736" r:id="rId5"/>
    <p:sldLayoutId id="2147483737" r:id="rId6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lang="de-DE" sz="3000" b="0" kern="120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lang="de-DE" sz="1600" kern="12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lang="de-DE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72358279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8" imgW="270" imgH="270" progId="TCLayout.ActiveDocument.1">
                  <p:embed/>
                </p:oleObj>
              </mc:Choice>
              <mc:Fallback>
                <p:oleObj name="think-cell Foli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07235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‹Nr.›</a:t>
            </a:fld>
            <a:endParaRPr lang="de-DE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432589" y="6575889"/>
            <a:ext cx="5163999" cy="1578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de-DE" sz="900" b="0" i="0" dirty="0">
                <a:solidFill>
                  <a:schemeClr val="tx1"/>
                </a:solidFill>
                <a:latin typeface="+mn-lt"/>
              </a:rPr>
              <a:t>© </a:t>
            </a:r>
            <a:r>
              <a:rPr lang="de-DE" sz="900" b="0" i="1" dirty="0">
                <a:solidFill>
                  <a:schemeClr val="tx1"/>
                </a:solidFill>
                <a:latin typeface="+mn-lt"/>
              </a:rPr>
              <a:t>iwb</a:t>
            </a:r>
            <a:r>
              <a:rPr lang="de-DE" sz="900" b="0" i="0" baseline="0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de-DE" sz="900" b="0" dirty="0">
                <a:solidFill>
                  <a:schemeClr val="tx1"/>
                </a:solidFill>
                <a:latin typeface="+mn-lt"/>
              </a:rPr>
              <a:t>Institut </a:t>
            </a:r>
            <a:r>
              <a:rPr lang="de-DE" sz="900" b="0" baseline="0" dirty="0">
                <a:solidFill>
                  <a:schemeClr val="tx1"/>
                </a:solidFill>
                <a:latin typeface="+mn-lt"/>
              </a:rPr>
              <a:t>für Werkzeugmaschinen und Betriebswissenschaften</a:t>
            </a:r>
            <a:endParaRPr lang="de-DE" sz="9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4" r:id="rId2"/>
    <p:sldLayoutId id="2147483654" r:id="rId3"/>
    <p:sldLayoutId id="2147483722" r:id="rId4"/>
    <p:sldLayoutId id="2147483725" r:id="rId5"/>
    <p:sldLayoutId id="2147483656" r:id="rId6"/>
    <p:sldLayoutId id="2147483714" r:id="rId7"/>
    <p:sldLayoutId id="2147483715" r:id="rId8"/>
    <p:sldLayoutId id="2147483727" r:id="rId9"/>
    <p:sldLayoutId id="2147483733" r:id="rId10"/>
    <p:sldLayoutId id="2147483728" r:id="rId11"/>
    <p:sldLayoutId id="2147483730" r:id="rId12"/>
    <p:sldLayoutId id="2147483731" r:id="rId13"/>
    <p:sldLayoutId id="2147483732" r:id="rId14"/>
    <p:sldLayoutId id="2147483723" r:id="rId15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tags" Target="../tags/tag55.xml"/><Relationship Id="rId7" Type="http://schemas.openxmlformats.org/officeDocument/2006/relationships/image" Target="../media/image39.emf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8.emf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42.emf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19" Type="http://schemas.openxmlformats.org/officeDocument/2006/relationships/slideLayout" Target="../slideLayouts/slideLayout10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9.xml"/><Relationship Id="rId7" Type="http://schemas.openxmlformats.org/officeDocument/2006/relationships/image" Target="../media/image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30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3.xml"/><Relationship Id="rId7" Type="http://schemas.openxmlformats.org/officeDocument/2006/relationships/image" Target="../media/image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9.xml"/><Relationship Id="rId10" Type="http://schemas.openxmlformats.org/officeDocument/2006/relationships/tags" Target="../tags/tag31.xml"/><Relationship Id="rId4" Type="http://schemas.openxmlformats.org/officeDocument/2006/relationships/tags" Target="../tags/tag34.xml"/><Relationship Id="rId9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7.xml"/><Relationship Id="rId7" Type="http://schemas.openxmlformats.org/officeDocument/2006/relationships/image" Target="../media/image1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6.png"/><Relationship Id="rId4" Type="http://schemas.openxmlformats.org/officeDocument/2006/relationships/tags" Target="../tags/tag38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3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2.png"/><Relationship Id="rId4" Type="http://schemas.openxmlformats.org/officeDocument/2006/relationships/tags" Target="../tags/tag44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7.xml"/><Relationship Id="rId7" Type="http://schemas.openxmlformats.org/officeDocument/2006/relationships/image" Target="../media/image25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8.png"/><Relationship Id="rId4" Type="http://schemas.openxmlformats.org/officeDocument/2006/relationships/tags" Target="../tags/tag48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0"/>
          </p:nvPr>
        </p:nvSpPr>
        <p:spPr>
          <a:xfrm>
            <a:off x="425450" y="3429000"/>
            <a:ext cx="5660389" cy="2859120"/>
          </a:xfrm>
        </p:spPr>
        <p:txBody>
          <a:bodyPr/>
          <a:lstStyle/>
          <a:p>
            <a:r>
              <a:rPr lang="de-DE" dirty="0"/>
              <a:t>Philipp Leitner</a:t>
            </a:r>
          </a:p>
          <a:p>
            <a:r>
              <a:rPr lang="de-DE" dirty="0"/>
              <a:t>MS Teams, 10.02.2023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1641475"/>
          </a:xfrm>
        </p:spPr>
        <p:txBody>
          <a:bodyPr/>
          <a:lstStyle/>
          <a:p>
            <a:r>
              <a:rPr lang="de-DE" dirty="0"/>
              <a:t>Überwachung und Regelung der Schichthöhe beim additiven drahtbasierten Laserauftragschweißen unter Verwendung eines 3D-Laserscanners 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425448" y="2465711"/>
            <a:ext cx="5660391" cy="377796"/>
          </a:xfrm>
        </p:spPr>
        <p:txBody>
          <a:bodyPr/>
          <a:lstStyle/>
          <a:p>
            <a:r>
              <a:rPr lang="de-DE" dirty="0"/>
              <a:t>Abschlusspräsentation Masterarbeit</a:t>
            </a:r>
          </a:p>
        </p:txBody>
      </p:sp>
    </p:spTree>
    <p:extLst>
      <p:ext uri="{BB962C8B-B14F-4D97-AF65-F5344CB8AC3E}">
        <p14:creationId xmlns:p14="http://schemas.microsoft.com/office/powerpoint/2010/main" val="560187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23EB07C-736B-7AED-85B1-C8DD0F323C72}"/>
              </a:ext>
            </a:extLst>
          </p:cNvPr>
          <p:cNvGrpSpPr/>
          <p:nvPr/>
        </p:nvGrpSpPr>
        <p:grpSpPr>
          <a:xfrm>
            <a:off x="5595604" y="1800163"/>
            <a:ext cx="6235355" cy="4514695"/>
            <a:chOff x="425454" y="1658724"/>
            <a:chExt cx="6235355" cy="4912990"/>
          </a:xfrm>
        </p:grpSpPr>
        <p:sp>
          <p:nvSpPr>
            <p:cNvPr id="25" name="Text Placeholder 7">
              <a:extLst>
                <a:ext uri="{FF2B5EF4-FFF2-40B4-BE49-F238E27FC236}">
                  <a16:creationId xmlns:a16="http://schemas.microsoft.com/office/drawing/2014/main" id="{5BA3CA20-ECAB-514D-DE15-4DE6AB585FA4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4" y="1808162"/>
              <a:ext cx="6235355" cy="47635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F9DF74D-A5E0-0FF8-1451-2F204D545EDC}"/>
                </a:ext>
              </a:extLst>
            </p:cNvPr>
            <p:cNvSpPr/>
            <p:nvPr/>
          </p:nvSpPr>
          <p:spPr>
            <a:xfrm>
              <a:off x="561951" y="1658724"/>
              <a:ext cx="2611799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Simulationsergebnisse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E7E6C5B-8542-0A4E-FA07-1C83BD1624A9}"/>
              </a:ext>
            </a:extLst>
          </p:cNvPr>
          <p:cNvGrpSpPr/>
          <p:nvPr/>
        </p:nvGrpSpPr>
        <p:grpSpPr>
          <a:xfrm>
            <a:off x="361040" y="1800163"/>
            <a:ext cx="4632570" cy="4514695"/>
            <a:chOff x="425455" y="1658724"/>
            <a:chExt cx="4632570" cy="4912990"/>
          </a:xfrm>
        </p:grpSpPr>
        <p:sp>
          <p:nvSpPr>
            <p:cNvPr id="15" name="Text Placeholder 7">
              <a:extLst>
                <a:ext uri="{FF2B5EF4-FFF2-40B4-BE49-F238E27FC236}">
                  <a16:creationId xmlns:a16="http://schemas.microsoft.com/office/drawing/2014/main" id="{FD9D469E-0339-8C81-FC31-601001D6D97A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2"/>
              <a:ext cx="4632570" cy="47635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5A45F8C-ECFF-2B07-3E01-61FD37A073AD}"/>
                </a:ext>
              </a:extLst>
            </p:cNvPr>
            <p:cNvSpPr/>
            <p:nvPr/>
          </p:nvSpPr>
          <p:spPr>
            <a:xfrm>
              <a:off x="561952" y="1658724"/>
              <a:ext cx="4282400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Diskretes Simulationsprogramm MATLAB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47056B48-7EFF-9D1B-6D17-F4419A1F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des Verhaltens des geschlossenen Regelkreises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FF820-20D5-ADB7-C2FE-2AADA24EFC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6561638"/>
            <a:ext cx="4848447" cy="25765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/>
              <a:t>: Regelabweichung</a:t>
            </a:r>
          </a:p>
          <a:p>
            <a:r>
              <a:rPr lang="de-DE" i="1" dirty="0"/>
              <a:t>v</a:t>
            </a:r>
            <a:r>
              <a:rPr lang="de-DE" baseline="-25000" dirty="0"/>
              <a:t>w</a:t>
            </a:r>
            <a:r>
              <a:rPr lang="de-DE" dirty="0"/>
              <a:t>: Drahtgeschwindigkeit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D773AD-9079-7871-66A4-94CD71A8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400C0F-F445-6ABD-5A1E-1AE9684F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10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01EF124-1BB9-CB59-DE2C-AB1D69B96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544" y="2064187"/>
            <a:ext cx="5054803" cy="4072239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E335037B-C2FD-405C-3EA9-B6544D173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98" y="2345999"/>
            <a:ext cx="4071502" cy="362909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C6B384E-1597-1A65-125B-0E8C5E303C84}"/>
              </a:ext>
            </a:extLst>
          </p:cNvPr>
          <p:cNvSpPr txBox="1"/>
          <p:nvPr/>
        </p:nvSpPr>
        <p:spPr>
          <a:xfrm rot="16200000">
            <a:off x="5796595" y="2728572"/>
            <a:ext cx="1323134" cy="16882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dirty="0">
                <a:latin typeface="+mn-lt"/>
              </a:rPr>
              <a:t>Schichthöhe in mm</a:t>
            </a:r>
            <a:r>
              <a:rPr lang="de-DE" sz="1050" i="1" dirty="0">
                <a:latin typeface="+mn-lt"/>
              </a:rPr>
              <a:t> </a:t>
            </a:r>
            <a:r>
              <a:rPr lang="de-DE" sz="1050" dirty="0">
                <a:latin typeface="+mn-lt"/>
                <a:sym typeface="Wingdings" pitchFamily="2" charset="2"/>
              </a:rPr>
              <a:t></a:t>
            </a:r>
            <a:endParaRPr lang="de-DE" sz="1050" dirty="0">
              <a:latin typeface="+mn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F56CE99-3F19-ED54-BC26-490B3A012D03}"/>
              </a:ext>
            </a:extLst>
          </p:cNvPr>
          <p:cNvSpPr txBox="1"/>
          <p:nvPr/>
        </p:nvSpPr>
        <p:spPr>
          <a:xfrm rot="16200000">
            <a:off x="6023687" y="3961937"/>
            <a:ext cx="868949" cy="16882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dirty="0" err="1">
                <a:latin typeface="+mn-lt"/>
              </a:rPr>
              <a:t>e</a:t>
            </a:r>
            <a:r>
              <a:rPr lang="de-DE" sz="1050" dirty="0">
                <a:latin typeface="+mn-lt"/>
              </a:rPr>
              <a:t> in mm</a:t>
            </a:r>
            <a:r>
              <a:rPr lang="de-DE" sz="1050" i="1" dirty="0">
                <a:latin typeface="+mn-lt"/>
              </a:rPr>
              <a:t> </a:t>
            </a:r>
            <a:r>
              <a:rPr lang="de-DE" sz="1050" dirty="0">
                <a:latin typeface="+mn-lt"/>
                <a:sym typeface="Wingdings" pitchFamily="2" charset="2"/>
              </a:rPr>
              <a:t></a:t>
            </a:r>
            <a:endParaRPr lang="de-DE" sz="1050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04141F-A43D-F4FB-4DBA-1AFCC5C959F9}"/>
              </a:ext>
            </a:extLst>
          </p:cNvPr>
          <p:cNvSpPr txBox="1"/>
          <p:nvPr/>
        </p:nvSpPr>
        <p:spPr>
          <a:xfrm rot="16200000">
            <a:off x="5978807" y="5141751"/>
            <a:ext cx="958709" cy="16882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i="1" dirty="0">
                <a:latin typeface="+mn-lt"/>
              </a:rPr>
              <a:t>v</a:t>
            </a:r>
            <a:r>
              <a:rPr lang="de-DE" sz="1050" baseline="-25000" dirty="0">
                <a:latin typeface="+mn-lt"/>
              </a:rPr>
              <a:t>w</a:t>
            </a:r>
            <a:r>
              <a:rPr lang="de-DE" sz="1050" dirty="0">
                <a:latin typeface="+mn-lt"/>
              </a:rPr>
              <a:t> in m/min </a:t>
            </a:r>
            <a:r>
              <a:rPr lang="de-DE" sz="1050" dirty="0">
                <a:latin typeface="+mn-lt"/>
                <a:sym typeface="Wingdings" pitchFamily="2" charset="2"/>
              </a:rPr>
              <a:t></a:t>
            </a:r>
            <a:endParaRPr lang="de-DE" sz="1050" dirty="0">
              <a:latin typeface="+mn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D8C8CA-154D-96F4-73E9-C7E12AB27EEF}"/>
              </a:ext>
            </a:extLst>
          </p:cNvPr>
          <p:cNvSpPr txBox="1"/>
          <p:nvPr/>
        </p:nvSpPr>
        <p:spPr>
          <a:xfrm>
            <a:off x="8343900" y="5954153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Schichtindex</a:t>
            </a:r>
            <a:r>
              <a:rPr lang="de-DE" sz="1200" i="1" dirty="0">
                <a:latin typeface="+mn-lt"/>
              </a:rPr>
              <a:t> k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574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7001F61-5C5B-DCF4-7A3B-ED084C18D3CD}"/>
              </a:ext>
            </a:extLst>
          </p:cNvPr>
          <p:cNvGrpSpPr/>
          <p:nvPr/>
        </p:nvGrpSpPr>
        <p:grpSpPr>
          <a:xfrm>
            <a:off x="425455" y="3756051"/>
            <a:ext cx="6874377" cy="2477120"/>
            <a:chOff x="425455" y="1658724"/>
            <a:chExt cx="6874377" cy="2695657"/>
          </a:xfrm>
        </p:grpSpPr>
        <p:sp>
          <p:nvSpPr>
            <p:cNvPr id="21" name="Text Placeholder 7">
              <a:extLst>
                <a:ext uri="{FF2B5EF4-FFF2-40B4-BE49-F238E27FC236}">
                  <a16:creationId xmlns:a16="http://schemas.microsoft.com/office/drawing/2014/main" id="{65F08AD3-5151-4EEF-0D6B-63EBD2F709F0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425455" y="1808162"/>
              <a:ext cx="6874377" cy="25462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DDC1B69-368F-3EFF-E3B9-2B4D2A12BB87}"/>
                </a:ext>
              </a:extLst>
            </p:cNvPr>
            <p:cNvSpPr/>
            <p:nvPr/>
          </p:nvSpPr>
          <p:spPr>
            <a:xfrm>
              <a:off x="561951" y="1658724"/>
              <a:ext cx="4425953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Stellgrößenverlauf und Regelabweichung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F5A65F-3C55-EE75-35D5-1DAB45F2842C}"/>
              </a:ext>
            </a:extLst>
          </p:cNvPr>
          <p:cNvGrpSpPr/>
          <p:nvPr/>
        </p:nvGrpSpPr>
        <p:grpSpPr>
          <a:xfrm>
            <a:off x="425455" y="1718476"/>
            <a:ext cx="5766916" cy="1792338"/>
            <a:chOff x="425455" y="1658724"/>
            <a:chExt cx="5766916" cy="1950462"/>
          </a:xfrm>
        </p:grpSpPr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E5AEF056-1D3A-7BE5-AB56-9CFD566D8F73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2"/>
              <a:ext cx="5766916" cy="18010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1645851-95BF-C807-4491-E3C8F8667557}"/>
                </a:ext>
              </a:extLst>
            </p:cNvPr>
            <p:cNvSpPr/>
            <p:nvPr/>
          </p:nvSpPr>
          <p:spPr>
            <a:xfrm>
              <a:off x="561952" y="1658724"/>
              <a:ext cx="2368928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Validierungsversuche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8C09230-CC33-8208-5F7F-E7651B8968C8}"/>
              </a:ext>
            </a:extLst>
          </p:cNvPr>
          <p:cNvGrpSpPr/>
          <p:nvPr/>
        </p:nvGrpSpPr>
        <p:grpSpPr>
          <a:xfrm>
            <a:off x="7559430" y="1718476"/>
            <a:ext cx="4200774" cy="4514695"/>
            <a:chOff x="425455" y="1658724"/>
            <a:chExt cx="4200774" cy="4912991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231350B7-14BC-CBC5-A406-CDA5425B0B40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2"/>
              <a:ext cx="4200774" cy="47635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85901B6-81DA-D276-D0B4-017540E9D15C}"/>
                </a:ext>
              </a:extLst>
            </p:cNvPr>
            <p:cNvSpPr/>
            <p:nvPr/>
          </p:nvSpPr>
          <p:spPr>
            <a:xfrm>
              <a:off x="561952" y="1658724"/>
              <a:ext cx="3116998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Vergleich ungeregelt-geregelt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47056B48-7EFF-9D1B-6D17-F4419A1F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Validierung des Reglers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B10610A-2089-5FDC-2CE8-9F029AE27A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D773AD-9079-7871-66A4-94CD71A8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400C0F-F445-6ABD-5A1E-1AE9684F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11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7D34BE-482D-04C4-73F5-FD320C58F3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20000"/>
          </a:blip>
          <a:srcRect t="10933"/>
          <a:stretch/>
        </p:blipFill>
        <p:spPr>
          <a:xfrm>
            <a:off x="619053" y="2107779"/>
            <a:ext cx="5379720" cy="11510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650F85-202E-43BC-379E-4D66C71223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52" t="5529" r="8834" b="6401"/>
          <a:stretch/>
        </p:blipFill>
        <p:spPr>
          <a:xfrm>
            <a:off x="696459" y="4379256"/>
            <a:ext cx="3210526" cy="12912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31ED5A5-5F9D-0636-F04E-3C8BEE47DD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6" r="8899" b="5951"/>
          <a:stretch/>
        </p:blipFill>
        <p:spPr>
          <a:xfrm>
            <a:off x="4222901" y="4328969"/>
            <a:ext cx="3001032" cy="129129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ABEDC72-E6B7-47C1-8240-3852BD69FD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44" t="6165" r="7980" b="5664"/>
          <a:stretch/>
        </p:blipFill>
        <p:spPr>
          <a:xfrm>
            <a:off x="8151130" y="3939404"/>
            <a:ext cx="3515129" cy="182796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9884D5D-5EE5-1FC9-7B20-450178AA8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53" t="5209" r="7950" b="4910"/>
          <a:stretch/>
        </p:blipFill>
        <p:spPr>
          <a:xfrm>
            <a:off x="8151129" y="2025844"/>
            <a:ext cx="3515129" cy="18629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FBEAEDB-8B04-8E83-8A8B-EECAE859C058}"/>
              </a:ext>
            </a:extLst>
          </p:cNvPr>
          <p:cNvSpPr txBox="1"/>
          <p:nvPr/>
        </p:nvSpPr>
        <p:spPr>
          <a:xfrm>
            <a:off x="9190912" y="5875871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Positionsindex</a:t>
            </a:r>
            <a:r>
              <a:rPr lang="de-DE" sz="1200" i="1" dirty="0">
                <a:latin typeface="+mn-lt"/>
              </a:rPr>
              <a:t> i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733BCE-0CA0-1095-25B8-09DB4066F081}"/>
              </a:ext>
            </a:extLst>
          </p:cNvPr>
          <p:cNvSpPr txBox="1"/>
          <p:nvPr/>
        </p:nvSpPr>
        <p:spPr>
          <a:xfrm rot="16200000">
            <a:off x="7185343" y="2791206"/>
            <a:ext cx="1598117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Gesamthöhe in mm</a:t>
            </a:r>
            <a:r>
              <a:rPr lang="de-DE" sz="1200" i="1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F2E353E-696B-8644-EBC3-BC7CCFF88CD7}"/>
              </a:ext>
            </a:extLst>
          </p:cNvPr>
          <p:cNvSpPr txBox="1"/>
          <p:nvPr/>
        </p:nvSpPr>
        <p:spPr>
          <a:xfrm rot="16200000">
            <a:off x="7185343" y="4712362"/>
            <a:ext cx="1598117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Gesamthöhe in mm</a:t>
            </a:r>
            <a:r>
              <a:rPr lang="de-DE" sz="1200" i="1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F5B85A8-F61D-8459-E1C4-FA2CB1596F3F}"/>
              </a:ext>
            </a:extLst>
          </p:cNvPr>
          <p:cNvSpPr txBox="1"/>
          <p:nvPr/>
        </p:nvSpPr>
        <p:spPr>
          <a:xfrm>
            <a:off x="1681080" y="5747858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Positionsindex</a:t>
            </a:r>
            <a:r>
              <a:rPr lang="de-DE" sz="1200" i="1" dirty="0">
                <a:latin typeface="+mn-lt"/>
              </a:rPr>
              <a:t> i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159B0BC-BF60-E869-39AD-087124995FC9}"/>
              </a:ext>
            </a:extLst>
          </p:cNvPr>
          <p:cNvSpPr txBox="1"/>
          <p:nvPr/>
        </p:nvSpPr>
        <p:spPr>
          <a:xfrm rot="16200000">
            <a:off x="-207169" y="4928402"/>
            <a:ext cx="1598117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latin typeface="+mn-lt"/>
              </a:rPr>
              <a:t>v</a:t>
            </a:r>
            <a:r>
              <a:rPr lang="de-DE" sz="1200" baseline="-25000" dirty="0">
                <a:latin typeface="+mn-lt"/>
              </a:rPr>
              <a:t>w</a:t>
            </a:r>
            <a:r>
              <a:rPr lang="de-DE" sz="1200" dirty="0">
                <a:latin typeface="+mn-lt"/>
              </a:rPr>
              <a:t> in m/min</a:t>
            </a:r>
            <a:r>
              <a:rPr lang="de-DE" sz="1200" i="1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03690AA-41F8-B1D7-5981-E941D2CD968E}"/>
              </a:ext>
            </a:extLst>
          </p:cNvPr>
          <p:cNvSpPr txBox="1"/>
          <p:nvPr/>
        </p:nvSpPr>
        <p:spPr>
          <a:xfrm>
            <a:off x="4990138" y="5741276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Schichtindex</a:t>
            </a:r>
            <a:r>
              <a:rPr lang="de-DE" sz="1200" i="1" dirty="0">
                <a:latin typeface="+mn-lt"/>
              </a:rPr>
              <a:t> k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6C81679-3832-B8D7-041E-DA75B779460D}"/>
              </a:ext>
            </a:extLst>
          </p:cNvPr>
          <p:cNvSpPr txBox="1"/>
          <p:nvPr/>
        </p:nvSpPr>
        <p:spPr>
          <a:xfrm rot="16200000">
            <a:off x="3340817" y="4870297"/>
            <a:ext cx="1598117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 err="1">
                <a:latin typeface="+mn-lt"/>
              </a:rPr>
              <a:t>e</a:t>
            </a:r>
            <a:r>
              <a:rPr lang="de-DE" sz="1200" i="1" dirty="0">
                <a:latin typeface="+mn-lt"/>
              </a:rPr>
              <a:t> </a:t>
            </a:r>
            <a:r>
              <a:rPr lang="de-DE" sz="1200" dirty="0">
                <a:latin typeface="+mn-lt"/>
              </a:rPr>
              <a:t>in</a:t>
            </a:r>
            <a:r>
              <a:rPr lang="de-DE" sz="1200" i="1" dirty="0">
                <a:latin typeface="+mn-lt"/>
              </a:rPr>
              <a:t> mm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6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421F16F-52D4-02D5-3538-E84F09058DB3}"/>
              </a:ext>
            </a:extLst>
          </p:cNvPr>
          <p:cNvGrpSpPr/>
          <p:nvPr/>
        </p:nvGrpSpPr>
        <p:grpSpPr>
          <a:xfrm>
            <a:off x="2476439" y="2368760"/>
            <a:ext cx="7128603" cy="2120479"/>
            <a:chOff x="617612" y="1659622"/>
            <a:chExt cx="7128603" cy="1948618"/>
          </a:xfrm>
        </p:grpSpPr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7F0975C0-ADD7-1367-117C-2827844F6CD6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617612" y="1808163"/>
              <a:ext cx="7128603" cy="1800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86DFF2B-C10D-3121-3EC8-69B8CDBF16D2}"/>
                </a:ext>
              </a:extLst>
            </p:cNvPr>
            <p:cNvSpPr/>
            <p:nvPr/>
          </p:nvSpPr>
          <p:spPr>
            <a:xfrm>
              <a:off x="686774" y="1659622"/>
              <a:ext cx="1972611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Zusammenfassung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D831640-3648-5BA9-24F8-D6432997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461" y="2774360"/>
            <a:ext cx="6627271" cy="1629015"/>
          </a:xfrm>
        </p:spPr>
        <p:txBody>
          <a:bodyPr/>
          <a:lstStyle/>
          <a:p>
            <a:r>
              <a:rPr lang="de-DE" dirty="0"/>
              <a:t>Regelung der Schichthöhe mit Drahtgeschwindigkeit als Stellgröße</a:t>
            </a:r>
          </a:p>
          <a:p>
            <a:r>
              <a:rPr lang="de-DE" dirty="0"/>
              <a:t>Integration des Laser-Profilsensors und Entwicklung eines Regelungssystems</a:t>
            </a:r>
          </a:p>
          <a:p>
            <a:r>
              <a:rPr lang="de-DE" dirty="0"/>
              <a:t>Experimentelle Systemidentifikation</a:t>
            </a:r>
          </a:p>
          <a:p>
            <a:r>
              <a:rPr lang="de-DE" dirty="0"/>
              <a:t>Segmentierung der Schweißbahn</a:t>
            </a:r>
          </a:p>
          <a:p>
            <a:r>
              <a:rPr lang="de-DE" dirty="0"/>
              <a:t>Reglerentwurf und Simulation anhand eines Schweißbahnsegments</a:t>
            </a:r>
          </a:p>
          <a:p>
            <a:r>
              <a:rPr lang="de-DE" dirty="0"/>
              <a:t>Validierungsversuche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C34F2E-95A3-545E-9B42-EB0797BA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Schichthöhenregelung für den koaxialen LMD-w-Prozess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6438600-1E31-CC81-C790-FD5866A8F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9816C22-5E7B-7141-7B3E-5037145D73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798467-11EA-4B5F-E762-150A37A94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3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926FB1C-631E-7977-161C-191A56D4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1746006"/>
            <a:ext cx="11345332" cy="410369"/>
          </a:xfrm>
        </p:spPr>
        <p:txBody>
          <a:bodyPr/>
          <a:lstStyle/>
          <a:p>
            <a:pPr algn="ctr"/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9097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D831640-3648-5BA9-24F8-D6432997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900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Garmendia</a:t>
            </a:r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(2019)</a:t>
            </a:r>
            <a:endParaRPr lang="de-DE" sz="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GARMENDIA, I., PUJANA, J., LAMIKIZ, A., FLORES, J. und MADARIETA, M., (2019). „Development of an Intra-Layer Adaptive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Toolpath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Generation Control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Laser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Wire Deposition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Materials (Basel,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Switzerland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12.3. ISSN: 1996-1944. DOI: 10.3390/ma12030352. </a:t>
            </a: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latin typeface="Arial" panose="020B0604020202020204" pitchFamily="34" charset="0"/>
                <a:cs typeface="Arial" panose="020B0604020202020204" pitchFamily="34" charset="0"/>
              </a:rPr>
              <a:t>Gibson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 et al. (2021)</a:t>
            </a: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GIBSON, I., ROSEN, D., STUCKER, B. und KHORASANI, M., (2021). 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Additive Manufacturing Technologies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Cham: Springer International Publishing. ISBN: 978-3-030-56126-0. DOI: 10.1007/978-3-030-56127-7.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Heralic </a:t>
            </a:r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de-DE" sz="900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(2012)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HERALIC ́, A., CHRISTIANSSON, A.-K. und LENNARTSON, B., (2012). „Height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metal-wire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deposition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iterative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3D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Lasers in Engineering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50.9, S. 1230–1241. ISSN: 01438166. DOI: 10.1016/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j.optlaseng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2012.03.016.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(2021)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HUANG, W., CHEN, S., XIAO, J., JIANG, X. und JIA, Y., (2021). „Laser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-feed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additive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alloy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Laser Technology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134, S. 106627. ISSN: 00303992. DOI: 10.1016/j.optlastec.2020.106627.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latin typeface="Arial" panose="020B0604020202020204" pitchFamily="34" charset="0"/>
                <a:cs typeface="Arial" panose="020B0604020202020204" pitchFamily="34" charset="0"/>
              </a:rPr>
              <a:t>Motta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 et al. (2022)</a:t>
            </a: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MOTTA, M., DEMIR, A. G. und PREVITALI, B., (2018). „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High-speed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terization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coaxial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deposition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Additive Manufacturing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22, S. 497– 507. ISSN: 22148604. DOI: 10.1016/j.addma.2018.05.043. </a:t>
            </a: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 </a:t>
            </a:r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(2020)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SHI, T., SHI, J., XIA, Z., LU, B., SHI, S. und FU, G., (2020). „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variable-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deposition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Manufacturing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57, S. 222–232. ISSN: 15266125. DOI: 10.1016/j.jmapro.2020.05.026. </a:t>
            </a: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latin typeface="Arial" panose="020B0604020202020204" pitchFamily="34" charset="0"/>
                <a:cs typeface="Arial" panose="020B0604020202020204" pitchFamily="34" charset="0"/>
              </a:rPr>
              <a:t>Zapata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 et al. (2022)</a:t>
            </a: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ZAPATA, A., BERNAUER, C., STADTER, C., KOLB, C. G. und ZAEH, M. F., (2022). „Investigation on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Cause-Effect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Parameters and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Geo-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Properties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Wire-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Coaxial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Laser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Deposition“. In: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Metals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12.3, S. 455. DOI: 10.3390/met12030455.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C34F2E-95A3-545E-9B42-EB0797BA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6438600-1E31-CC81-C790-FD5866A8F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9816C22-5E7B-7141-7B3E-5037145D73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798467-11EA-4B5F-E762-150A37A94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50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8" name="Textplatzhalter 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814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5BB5596-7807-CE74-600B-CD33B87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Backup: LMD-Anlage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528836D-79E9-B119-8738-288F10952E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8010D3A-505B-562F-25CF-43E8FB9E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7" t="22445" r="25133" b="28615"/>
          <a:stretch/>
        </p:blipFill>
        <p:spPr>
          <a:xfrm>
            <a:off x="4114167" y="974225"/>
            <a:ext cx="3963665" cy="52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9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5BB5596-7807-CE74-600B-CD33B87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Backup: Programmablaufplan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528836D-79E9-B119-8738-288F10952E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AB0DD-4567-C9FE-9CC1-C574E6102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8" t="13128" r="24552" b="30872"/>
          <a:stretch/>
        </p:blipFill>
        <p:spPr>
          <a:xfrm>
            <a:off x="4373811" y="951787"/>
            <a:ext cx="3754189" cy="57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32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5BB5596-7807-CE74-600B-CD33B87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Backup: Simulation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528836D-79E9-B119-8738-288F10952E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6060AC-F93D-C335-5B98-4A3DCF52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74" y="1934630"/>
            <a:ext cx="7772400" cy="33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5BB5596-7807-CE74-600B-CD33B87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Backup: Herleitung Rekursionsvorschrift PI-Regler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528836D-79E9-B119-8738-288F10952E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19A6D73-D26A-CB02-52A5-504797CD5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22C92A3-6103-0809-798F-97BB70075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4" b="46798"/>
          <a:stretch/>
        </p:blipFill>
        <p:spPr>
          <a:xfrm>
            <a:off x="-161286" y="1751767"/>
            <a:ext cx="6257285" cy="419964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8D5E5A4-8C9E-BD86-2531-44202A817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24" b="9795"/>
          <a:stretch/>
        </p:blipFill>
        <p:spPr>
          <a:xfrm>
            <a:off x="5391086" y="2168615"/>
            <a:ext cx="6258276" cy="33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hlinkClick r:id="" action="ppaction://noaction"/>
            <a:extLst>
              <a:ext uri="{FF2B5EF4-FFF2-40B4-BE49-F238E27FC236}">
                <a16:creationId xmlns:a16="http://schemas.microsoft.com/office/drawing/2014/main" id="{8819021F-10A8-5F61-98A8-1D565D6D80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07142" y="401826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20" name="Rechteck 19">
            <a:hlinkClick r:id="" action="ppaction://noaction"/>
            <a:extLst>
              <a:ext uri="{FF2B5EF4-FFF2-40B4-BE49-F238E27FC236}">
                <a16:creationId xmlns:a16="http://schemas.microsoft.com/office/drawing/2014/main" id="{CAB0BF2C-EA0C-56AB-EB93-89BA75F25B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07142" y="355465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19" name="Rechteck 18">
            <a:hlinkClick r:id="" action="ppaction://noaction"/>
            <a:extLst>
              <a:ext uri="{FF2B5EF4-FFF2-40B4-BE49-F238E27FC236}">
                <a16:creationId xmlns:a16="http://schemas.microsoft.com/office/drawing/2014/main" id="{52B15CE7-F913-77CA-2E54-187D07B1356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6288" y="355465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Zusammenfassung</a:t>
            </a:r>
          </a:p>
        </p:txBody>
      </p:sp>
      <p:sp>
        <p:nvSpPr>
          <p:cNvPr id="18" name="Rechteck 17">
            <a:hlinkClick r:id="" action="ppaction://noaction"/>
            <a:extLst>
              <a:ext uri="{FF2B5EF4-FFF2-40B4-BE49-F238E27FC236}">
                <a16:creationId xmlns:a16="http://schemas.microsoft.com/office/drawing/2014/main" id="{5A829250-44EE-B413-079C-342D8F6692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5288" y="355465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hteck 16">
            <a:hlinkClick r:id="" action="ppaction://noaction"/>
            <a:extLst>
              <a:ext uri="{FF2B5EF4-FFF2-40B4-BE49-F238E27FC236}">
                <a16:creationId xmlns:a16="http://schemas.microsoft.com/office/drawing/2014/main" id="{FE289814-CC81-8EBF-27F7-9E066664E18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307142" y="309104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16" name="Rechteck 15">
            <a:hlinkClick r:id="" action="ppaction://noaction"/>
            <a:extLst>
              <a:ext uri="{FF2B5EF4-FFF2-40B4-BE49-F238E27FC236}">
                <a16:creationId xmlns:a16="http://schemas.microsoft.com/office/drawing/2014/main" id="{CB9441D8-ED74-8060-FD9D-B7BBD7B6BEB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76288" y="309104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Reglerentwurf und Validierung</a:t>
            </a:r>
          </a:p>
        </p:txBody>
      </p:sp>
      <p:sp>
        <p:nvSpPr>
          <p:cNvPr id="15" name="Rechteck 14">
            <a:hlinkClick r:id="" action="ppaction://noaction"/>
            <a:extLst>
              <a:ext uri="{FF2B5EF4-FFF2-40B4-BE49-F238E27FC236}">
                <a16:creationId xmlns:a16="http://schemas.microsoft.com/office/drawing/2014/main" id="{DF92E48E-5E0C-4982-5708-80E6AD3F43A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95288" y="309104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hteck 13">
            <a:hlinkClick r:id="" action="ppaction://noaction"/>
            <a:extLst>
              <a:ext uri="{FF2B5EF4-FFF2-40B4-BE49-F238E27FC236}">
                <a16:creationId xmlns:a16="http://schemas.microsoft.com/office/drawing/2014/main" id="{541E1B21-2A5E-4CA2-DEED-233A34D4E0D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307142" y="262743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13" name="Rechteck 12">
            <a:hlinkClick r:id="" action="ppaction://noaction"/>
            <a:extLst>
              <a:ext uri="{FF2B5EF4-FFF2-40B4-BE49-F238E27FC236}">
                <a16:creationId xmlns:a16="http://schemas.microsoft.com/office/drawing/2014/main" id="{FCCA8039-3BE5-CEB3-54ED-1288C2A1C38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76288" y="262743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Systemaufbau</a:t>
            </a:r>
          </a:p>
        </p:txBody>
      </p:sp>
      <p:sp>
        <p:nvSpPr>
          <p:cNvPr id="12" name="Rechteck 11">
            <a:hlinkClick r:id="" action="ppaction://noaction"/>
            <a:extLst>
              <a:ext uri="{FF2B5EF4-FFF2-40B4-BE49-F238E27FC236}">
                <a16:creationId xmlns:a16="http://schemas.microsoft.com/office/drawing/2014/main" id="{B9CE2F0F-2F26-F02C-7C7F-7B1EBC64EF9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95288" y="262743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hteck 10">
            <a:hlinkClick r:id="" action="ppaction://noaction"/>
            <a:extLst>
              <a:ext uri="{FF2B5EF4-FFF2-40B4-BE49-F238E27FC236}">
                <a16:creationId xmlns:a16="http://schemas.microsoft.com/office/drawing/2014/main" id="{8A4611EB-799B-794E-F99C-1C08711B181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307142" y="216382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10" name="Rechteck 9">
            <a:hlinkClick r:id="" action="ppaction://noaction"/>
            <a:extLst>
              <a:ext uri="{FF2B5EF4-FFF2-40B4-BE49-F238E27FC236}">
                <a16:creationId xmlns:a16="http://schemas.microsoft.com/office/drawing/2014/main" id="{C3FC72D6-5A45-92AA-2424-350B097C3F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76288" y="216382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Stand der Technik</a:t>
            </a:r>
          </a:p>
        </p:txBody>
      </p:sp>
      <p:sp>
        <p:nvSpPr>
          <p:cNvPr id="9" name="Rechteck 8">
            <a:hlinkClick r:id="" action="ppaction://noaction"/>
            <a:extLst>
              <a:ext uri="{FF2B5EF4-FFF2-40B4-BE49-F238E27FC236}">
                <a16:creationId xmlns:a16="http://schemas.microsoft.com/office/drawing/2014/main" id="{0740E1D7-6F47-1338-2096-FBC5241BB7F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95288" y="216382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hteck 7">
            <a:hlinkClick r:id="" action="ppaction://noaction"/>
            <a:extLst>
              <a:ext uri="{FF2B5EF4-FFF2-40B4-BE49-F238E27FC236}">
                <a16:creationId xmlns:a16="http://schemas.microsoft.com/office/drawing/2014/main" id="{5AFBD178-4457-B17A-29D5-ABA62B26C42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307142" y="170021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7" name="Rechteck 6">
            <a:hlinkClick r:id="" action="ppaction://noaction"/>
            <a:extLst>
              <a:ext uri="{FF2B5EF4-FFF2-40B4-BE49-F238E27FC236}">
                <a16:creationId xmlns:a16="http://schemas.microsoft.com/office/drawing/2014/main" id="{A2ADA549-204C-D701-B47E-BC8E6753DD1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76288" y="170021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Motivation und Grundlagen</a:t>
            </a:r>
          </a:p>
        </p:txBody>
      </p:sp>
      <p:sp>
        <p:nvSpPr>
          <p:cNvPr id="6" name="Rechteck 5">
            <a:hlinkClick r:id="" action="ppaction://noaction"/>
            <a:extLst>
              <a:ext uri="{FF2B5EF4-FFF2-40B4-BE49-F238E27FC236}">
                <a16:creationId xmlns:a16="http://schemas.microsoft.com/office/drawing/2014/main" id="{1D5924CB-4DC1-5E15-C644-3160317CF2B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95288" y="170021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0C75653-7B0F-DDED-8D1A-3F53BF4FE97B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5EADDFC-B160-BB11-2341-0421AC294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8BBBD339-591D-6291-0874-6DCB9A21C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  <a:prstGeom prst="rect">
            <a:avLst/>
          </a:prstGeo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2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80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08BC539-E8CB-4616-3E10-3D4953530AF0}"/>
              </a:ext>
            </a:extLst>
          </p:cNvPr>
          <p:cNvGrpSpPr/>
          <p:nvPr/>
        </p:nvGrpSpPr>
        <p:grpSpPr>
          <a:xfrm>
            <a:off x="425456" y="1721103"/>
            <a:ext cx="5562172" cy="4677823"/>
            <a:chOff x="421480" y="1700529"/>
            <a:chExt cx="5562172" cy="4677823"/>
          </a:xfrm>
        </p:grpSpPr>
        <p:sp>
          <p:nvSpPr>
            <p:cNvPr id="26" name="Text Placeholder 7">
              <a:extLst>
                <a:ext uri="{FF2B5EF4-FFF2-40B4-BE49-F238E27FC236}">
                  <a16:creationId xmlns:a16="http://schemas.microsoft.com/office/drawing/2014/main" id="{AB2DB8AF-B969-ECF8-4863-5B3F7763C6B4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21480" y="1848173"/>
              <a:ext cx="5562172" cy="45301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B113411-D393-B6B8-79D0-52E79AF00C72}"/>
                </a:ext>
              </a:extLst>
            </p:cNvPr>
            <p:cNvSpPr/>
            <p:nvPr/>
          </p:nvSpPr>
          <p:spPr>
            <a:xfrm>
              <a:off x="538800" y="1700529"/>
              <a:ext cx="5163080" cy="319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Koaxiales drahtbasiertes Laserauftragschweißen (LMD-w)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E4F16DF3-B310-7518-43E3-C9304F2C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 beim drahtbasierten LMD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EC41DA7-DBC2-AD4D-18D2-5BA541DA0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1" y="6514541"/>
            <a:ext cx="4848447" cy="323898"/>
          </a:xfrm>
        </p:spPr>
        <p:txBody>
          <a:bodyPr/>
          <a:lstStyle/>
          <a:p>
            <a:r>
              <a:rPr lang="de-DE" dirty="0"/>
              <a:t>LMD-w: Wire </a:t>
            </a:r>
            <a:r>
              <a:rPr lang="de-DE" dirty="0" err="1"/>
              <a:t>based</a:t>
            </a:r>
            <a:r>
              <a:rPr lang="de-DE" dirty="0"/>
              <a:t> Laser </a:t>
            </a:r>
            <a:r>
              <a:rPr lang="de-DE" dirty="0" err="1"/>
              <a:t>Metal</a:t>
            </a:r>
            <a:r>
              <a:rPr lang="de-DE" dirty="0"/>
              <a:t> Deposition - Laserauftragschweißen mit Draht</a:t>
            </a:r>
          </a:p>
          <a:p>
            <a:r>
              <a:rPr lang="de-DE" dirty="0"/>
              <a:t>[1] </a:t>
            </a:r>
            <a:r>
              <a:rPr lang="de-DE" cap="small" dirty="0"/>
              <a:t>Gibson</a:t>
            </a:r>
            <a:r>
              <a:rPr lang="de-DE" dirty="0"/>
              <a:t> et al. (2021); [2] </a:t>
            </a:r>
            <a:r>
              <a:rPr lang="de-DE" cap="small" dirty="0"/>
              <a:t>Zapata</a:t>
            </a:r>
            <a:r>
              <a:rPr lang="de-DE" dirty="0"/>
              <a:t> et al. (2022); [3] </a:t>
            </a:r>
            <a:r>
              <a:rPr lang="de-DE" cap="small" dirty="0"/>
              <a:t>Motta</a:t>
            </a:r>
            <a:r>
              <a:rPr lang="de-DE" dirty="0"/>
              <a:t> et al. (2022)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FA59FA-D818-075E-6DAA-BEC3A2505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 und Grundlagen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FA74F3-317B-5996-950C-EFBF1146E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3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0A14C6E-863E-7D98-0680-722E3CEFC9D0}"/>
              </a:ext>
            </a:extLst>
          </p:cNvPr>
          <p:cNvGrpSpPr/>
          <p:nvPr/>
        </p:nvGrpSpPr>
        <p:grpSpPr>
          <a:xfrm>
            <a:off x="6548977" y="1698953"/>
            <a:ext cx="5211227" cy="2877998"/>
            <a:chOff x="617612" y="1659622"/>
            <a:chExt cx="5211227" cy="2644742"/>
          </a:xfrm>
        </p:grpSpPr>
        <p:sp>
          <p:nvSpPr>
            <p:cNvPr id="21" name="Text Placeholder 7">
              <a:extLst>
                <a:ext uri="{FF2B5EF4-FFF2-40B4-BE49-F238E27FC236}">
                  <a16:creationId xmlns:a16="http://schemas.microsoft.com/office/drawing/2014/main" id="{4DC1469F-C0B8-7C3C-1E75-734A33616C6C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617612" y="1808163"/>
              <a:ext cx="5211227" cy="24962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Schichthöhe ≠ Höhenzustellung 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  <a:sym typeface="Wingdings" pitchFamily="2" charset="2"/>
                </a:rPr>
                <a:t> Fehlersummierung [2]</a:t>
              </a: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Lokale Schwankungen der Schichthöhe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Unzureichende Maßhaltigkeit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Defekte und Prozessabbruch [3]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AF50F9F-EAAA-1600-7B7F-BDB95A65D876}"/>
                </a:ext>
              </a:extLst>
            </p:cNvPr>
            <p:cNvSpPr/>
            <p:nvPr/>
          </p:nvSpPr>
          <p:spPr>
            <a:xfrm>
              <a:off x="686774" y="1659622"/>
              <a:ext cx="3189538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Probleme im ungeregelten Prozess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BDACCF6C-6E21-7E4D-DF65-8595750A7DA0}"/>
              </a:ext>
            </a:extLst>
          </p:cNvPr>
          <p:cNvSpPr/>
          <p:nvPr/>
        </p:nvSpPr>
        <p:spPr>
          <a:xfrm>
            <a:off x="4064000" y="2311917"/>
            <a:ext cx="142240" cy="67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4AACA52-D4B0-AA6C-E5C4-4488F98E677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38621" y="5157155"/>
            <a:ext cx="5535842" cy="12417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de-DE"/>
            </a:defPPr>
            <a:lvl1pPr fontAlgn="auto">
              <a:spcBef>
                <a:spcPts val="0"/>
              </a:spcBef>
              <a:spcAft>
                <a:spcPts val="600"/>
              </a:spcAft>
              <a:defRPr sz="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lvl="1"/>
            <a:endParaRPr lang="de-DE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4"/>
              </a:buClr>
              <a:buSzPct val="121000"/>
              <a:buFont typeface="Systemschrift Normal"/>
              <a:buChar char="+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Einfache Handhabung von Ausgangsmaterial</a:t>
            </a:r>
          </a:p>
          <a:p>
            <a:pPr marL="285750" indent="-285750">
              <a:buClr>
                <a:schemeClr val="accent4"/>
              </a:buClr>
              <a:buSzPct val="121000"/>
              <a:buFont typeface="Systemschrift Normal"/>
              <a:buChar char="+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Materialausnutzung nahezu 100 Prozent [1]</a:t>
            </a:r>
          </a:p>
          <a:p>
            <a:pPr marL="285750" indent="-285750">
              <a:buClr>
                <a:schemeClr val="accent4"/>
              </a:buClr>
              <a:buSzPct val="121000"/>
              <a:buFont typeface="Systemschrift Normal"/>
              <a:buChar char="+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Richtungsunabhängigkeit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00" dirty="0">
              <a:solidFill>
                <a:sysClr val="windowText" lastClr="000000"/>
              </a:solidFill>
            </a:endParaRPr>
          </a:p>
        </p:txBody>
      </p:sp>
      <p:sp>
        <p:nvSpPr>
          <p:cNvPr id="15" name="Gleichschenkliges Dreieck 7">
            <a:extLst>
              <a:ext uri="{FF2B5EF4-FFF2-40B4-BE49-F238E27FC236}">
                <a16:creationId xmlns:a16="http://schemas.microsoft.com/office/drawing/2014/main" id="{23941ADD-325F-CA22-EE0A-6BBEA6774D8F}"/>
              </a:ext>
            </a:extLst>
          </p:cNvPr>
          <p:cNvSpPr/>
          <p:nvPr/>
        </p:nvSpPr>
        <p:spPr>
          <a:xfrm flipV="1">
            <a:off x="6949415" y="4738977"/>
            <a:ext cx="4213215" cy="301504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1DDDB40-691E-50FD-B1CE-D1CC151BC67B}"/>
              </a:ext>
            </a:extLst>
          </p:cNvPr>
          <p:cNvGrpSpPr/>
          <p:nvPr/>
        </p:nvGrpSpPr>
        <p:grpSpPr>
          <a:xfrm>
            <a:off x="6548977" y="5202507"/>
            <a:ext cx="5211227" cy="1196419"/>
            <a:chOff x="617612" y="1659622"/>
            <a:chExt cx="5211227" cy="1099451"/>
          </a:xfrm>
        </p:grpSpPr>
        <p:sp>
          <p:nvSpPr>
            <p:cNvPr id="17" name="Text Placeholder 7">
              <a:extLst>
                <a:ext uri="{FF2B5EF4-FFF2-40B4-BE49-F238E27FC236}">
                  <a16:creationId xmlns:a16="http://schemas.microsoft.com/office/drawing/2014/main" id="{1C83BDF1-7BF3-F14F-C863-B6A5CBD8A5AE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617612" y="1808165"/>
              <a:ext cx="5211227" cy="9509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Steigerung der Prozessstabilität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Verbesserung der Maßhaltigkeit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ED6A190-6FE6-520F-876D-CA624F234A0B}"/>
                </a:ext>
              </a:extLst>
            </p:cNvPr>
            <p:cNvSpPr/>
            <p:nvPr/>
          </p:nvSpPr>
          <p:spPr>
            <a:xfrm>
              <a:off x="686773" y="1659622"/>
              <a:ext cx="3742604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Entwicklung einer Schichthöhenregelung</a:t>
              </a:r>
            </a:p>
          </p:txBody>
        </p:sp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6339D8E7-5625-622E-455E-5F6C992B06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2679" t="43323" r="7003" b="29202"/>
          <a:stretch/>
        </p:blipFill>
        <p:spPr>
          <a:xfrm>
            <a:off x="7087883" y="3379804"/>
            <a:ext cx="4133414" cy="1060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9CD18-24C0-E202-422F-B3A7E8387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32" y="2107224"/>
            <a:ext cx="4555619" cy="2983546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D9A9955-13F1-470B-8211-00D8E3A8BA40}"/>
              </a:ext>
            </a:extLst>
          </p:cNvPr>
          <p:cNvGrpSpPr/>
          <p:nvPr/>
        </p:nvGrpSpPr>
        <p:grpSpPr>
          <a:xfrm>
            <a:off x="10174945" y="5666037"/>
            <a:ext cx="1354367" cy="503978"/>
            <a:chOff x="6679407" y="4265602"/>
            <a:chExt cx="1577845" cy="58713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6BDA5C95-368B-AD0E-AA71-6645A288896A}"/>
                </a:ext>
              </a:extLst>
            </p:cNvPr>
            <p:cNvCxnSpPr>
              <a:cxnSpLocks/>
            </p:cNvCxnSpPr>
            <p:nvPr/>
          </p:nvCxnSpPr>
          <p:spPr>
            <a:xfrm>
              <a:off x="6679407" y="4356476"/>
              <a:ext cx="196417" cy="16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BC3DC24-B4CE-F553-7A88-A9C6D952E266}"/>
                </a:ext>
              </a:extLst>
            </p:cNvPr>
            <p:cNvSpPr/>
            <p:nvPr/>
          </p:nvSpPr>
          <p:spPr>
            <a:xfrm>
              <a:off x="7115959" y="4265602"/>
              <a:ext cx="311347" cy="183350"/>
            </a:xfrm>
            <a:prstGeom prst="rect">
              <a:avLst/>
            </a:prstGeom>
            <a:solidFill>
              <a:srgbClr val="005293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B3D5C745-C19A-62B1-00EE-70BD2B684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306" y="4355416"/>
              <a:ext cx="16173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0CB7E6B-0EEE-A50D-7D34-92BB85E14353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55" y="4353555"/>
              <a:ext cx="40389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A782CF27-A9FC-B5A9-CCF4-D9F8C5BCF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3859" y="4360069"/>
              <a:ext cx="0" cy="40086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Ellipse 20">
              <a:extLst>
                <a:ext uri="{FF2B5EF4-FFF2-40B4-BE49-F238E27FC236}">
                  <a16:creationId xmlns:a16="http://schemas.microsoft.com/office/drawing/2014/main" id="{59958718-75F3-9B7F-5342-1A560657B550}"/>
                </a:ext>
              </a:extLst>
            </p:cNvPr>
            <p:cNvSpPr>
              <a:spLocks/>
            </p:cNvSpPr>
            <p:nvPr/>
          </p:nvSpPr>
          <p:spPr>
            <a:xfrm>
              <a:off x="6876687" y="4322232"/>
              <a:ext cx="72000" cy="720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>
                <a:solidFill>
                  <a:schemeClr val="dk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BC9A43F-2404-BD75-44AF-9C8A00322AE0}"/>
                </a:ext>
              </a:extLst>
            </p:cNvPr>
            <p:cNvSpPr txBox="1"/>
            <p:nvPr/>
          </p:nvSpPr>
          <p:spPr>
            <a:xfrm>
              <a:off x="6805528" y="4377229"/>
              <a:ext cx="36000" cy="216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400" dirty="0">
                  <a:latin typeface="+mn-lt"/>
                </a:rPr>
                <a:t>-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A037E19-423C-7645-3207-5087B8987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3646" y="4357277"/>
              <a:ext cx="172313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056F0B29-FFC5-3B39-B7CC-67FCAC033C8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275" y="4761064"/>
              <a:ext cx="365203" cy="0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Ellipse 24">
              <a:extLst>
                <a:ext uri="{FF2B5EF4-FFF2-40B4-BE49-F238E27FC236}">
                  <a16:creationId xmlns:a16="http://schemas.microsoft.com/office/drawing/2014/main" id="{060F9D23-249A-4129-252F-7FB040F0D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7890" y="4343678"/>
              <a:ext cx="17205" cy="2173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>
                <a:solidFill>
                  <a:schemeClr val="dk1"/>
                </a:solidFill>
              </a:endParaRP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F11B9F6-83A9-2FE7-5822-B20D3DAF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285" y="4388481"/>
              <a:ext cx="0" cy="3712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E749C436-9E61-0F50-189B-124A27304A1C}"/>
                </a:ext>
              </a:extLst>
            </p:cNvPr>
            <p:cNvCxnSpPr/>
            <p:nvPr/>
          </p:nvCxnSpPr>
          <p:spPr>
            <a:xfrm flipH="1">
              <a:off x="6910809" y="4761064"/>
              <a:ext cx="539844" cy="0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7145210-E1AE-FAFE-3930-D2D15F05ACC0}"/>
                </a:ext>
              </a:extLst>
            </p:cNvPr>
            <p:cNvSpPr/>
            <p:nvPr/>
          </p:nvSpPr>
          <p:spPr>
            <a:xfrm>
              <a:off x="7588867" y="4265602"/>
              <a:ext cx="311347" cy="18335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3D3CF7C-A737-DDC5-3537-FF2021E785C3}"/>
                </a:ext>
              </a:extLst>
            </p:cNvPr>
            <p:cNvSpPr/>
            <p:nvPr/>
          </p:nvSpPr>
          <p:spPr>
            <a:xfrm>
              <a:off x="7364928" y="4669389"/>
              <a:ext cx="311347" cy="18335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177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19860-7AD9-97D5-6099-1594FCC4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Prozessgrundlagen des koaxialen drahtbasierten LMD</a:t>
            </a:r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6C3FF3DE-B183-2C90-4F06-A6A10F6F26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[2] </a:t>
            </a:r>
            <a:r>
              <a:rPr lang="de-DE" cap="small" dirty="0"/>
              <a:t>Zapata</a:t>
            </a:r>
            <a:r>
              <a:rPr lang="de-DE" dirty="0"/>
              <a:t> et al. (2022)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6BA7E-65C8-CE5B-01C2-4F29EE908F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 und Grundlagen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A234B5-9DDA-8E42-2A45-1D192575B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</a:t>
            </a:fld>
            <a:endParaRPr lang="de-DE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7E65DD7D-009F-8441-DC12-0A85E979BFF6}"/>
              </a:ext>
            </a:extLst>
          </p:cNvPr>
          <p:cNvGrpSpPr/>
          <p:nvPr/>
        </p:nvGrpSpPr>
        <p:grpSpPr>
          <a:xfrm>
            <a:off x="425455" y="1691021"/>
            <a:ext cx="4375996" cy="4551722"/>
            <a:chOff x="-1184297" y="1659624"/>
            <a:chExt cx="4375996" cy="4390772"/>
          </a:xfrm>
        </p:grpSpPr>
        <p:sp>
          <p:nvSpPr>
            <p:cNvPr id="66" name="Text Placeholder 7">
              <a:extLst>
                <a:ext uri="{FF2B5EF4-FFF2-40B4-BE49-F238E27FC236}">
                  <a16:creationId xmlns:a16="http://schemas.microsoft.com/office/drawing/2014/main" id="{C852028A-E620-B9D9-211D-37FDE4A09E57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1184297" y="1808163"/>
              <a:ext cx="4375996" cy="424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Laserleistung </a:t>
              </a:r>
              <a:r>
                <a:rPr lang="de-DE" sz="1400" i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P</a:t>
              </a:r>
              <a:r>
                <a: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Vorschubgeschwindigkeit </a:t>
              </a:r>
              <a:r>
                <a:rPr lang="de-DE" sz="1400" i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v</a:t>
              </a:r>
              <a:r>
                <a: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Drahtgeschwindigkeit </a:t>
              </a:r>
              <a:r>
                <a:rPr lang="de-DE" sz="1400" i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v</a:t>
              </a:r>
              <a:r>
                <a: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w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3D01DDC7-29BA-0300-1B6A-5C822EB9F515}"/>
                </a:ext>
              </a:extLst>
            </p:cNvPr>
            <p:cNvSpPr/>
            <p:nvPr/>
          </p:nvSpPr>
          <p:spPr>
            <a:xfrm>
              <a:off x="-1078123" y="1659624"/>
              <a:ext cx="2462293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Prozessparameter LMD-w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D44AA4-4542-4B8D-2242-407C74235DF9}"/>
              </a:ext>
            </a:extLst>
          </p:cNvPr>
          <p:cNvGrpSpPr/>
          <p:nvPr/>
        </p:nvGrpSpPr>
        <p:grpSpPr>
          <a:xfrm>
            <a:off x="732491" y="2290833"/>
            <a:ext cx="3761924" cy="2276334"/>
            <a:chOff x="7714508" y="1721073"/>
            <a:chExt cx="3761924" cy="2276334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3516B36C-37C9-5A6C-1E69-C35A507B9519}"/>
                </a:ext>
              </a:extLst>
            </p:cNvPr>
            <p:cNvGrpSpPr/>
            <p:nvPr/>
          </p:nvGrpSpPr>
          <p:grpSpPr>
            <a:xfrm>
              <a:off x="7714508" y="1721073"/>
              <a:ext cx="3761924" cy="2276334"/>
              <a:chOff x="5250438" y="3429000"/>
              <a:chExt cx="4072537" cy="2464285"/>
            </a:xfrm>
          </p:grpSpPr>
          <p:pic>
            <p:nvPicPr>
              <p:cNvPr id="48" name="Grafik 47" descr="Ein Bild, das Text enthält.&#10;&#10;Automatisch generierte Beschreibung">
                <a:extLst>
                  <a:ext uri="{FF2B5EF4-FFF2-40B4-BE49-F238E27FC236}">
                    <a16:creationId xmlns:a16="http://schemas.microsoft.com/office/drawing/2014/main" id="{31F62522-DE62-B2AA-D591-8D6B29B9FF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238" t="6934" r="2287" b="28147"/>
              <a:stretch/>
            </p:blipFill>
            <p:spPr>
              <a:xfrm>
                <a:off x="5250438" y="3429000"/>
                <a:ext cx="4072537" cy="2464285"/>
              </a:xfrm>
              <a:prstGeom prst="rect">
                <a:avLst/>
              </a:prstGeom>
              <a:blipFill dpi="0" rotWithShape="0">
                <a:blip r:embed="rId8"/>
                <a:srcRect/>
                <a:tile tx="0" ty="0" sx="100000" sy="100000" flip="none" algn="tl"/>
              </a:blipFill>
            </p:spPr>
          </p:pic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4F73A1EB-CBFE-CEAF-CFF5-8DC369F105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5152" y="4346638"/>
                <a:ext cx="191552" cy="90705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61DAE5E7-AC70-FD7E-7E41-B4986EE1B2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768" y="4366303"/>
                <a:ext cx="175752" cy="894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A19F820D-901A-7421-B29F-DEB42E477303}"/>
                  </a:ext>
                </a:extLst>
              </p:cNvPr>
              <p:cNvSpPr txBox="1"/>
              <p:nvPr/>
            </p:nvSpPr>
            <p:spPr>
              <a:xfrm>
                <a:off x="7606704" y="4775616"/>
                <a:ext cx="187552" cy="225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i="1" dirty="0">
                    <a:solidFill>
                      <a:schemeClr val="bg1"/>
                    </a:solidFill>
                    <a:latin typeface="+mn-lt"/>
                  </a:rPr>
                  <a:t>P</a:t>
                </a:r>
                <a:r>
                  <a:rPr lang="de-DE" sz="1400" baseline="-25000" dirty="0">
                    <a:solidFill>
                      <a:schemeClr val="bg1"/>
                    </a:solidFill>
                    <a:latin typeface="+mn-lt"/>
                  </a:rPr>
                  <a:t>L</a:t>
                </a:r>
              </a:p>
            </p:txBody>
          </p: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943619F0-9116-3C3C-DAB8-F4FF7F7A6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7545" y="3679610"/>
                <a:ext cx="619960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05C94B77-4E19-0FC8-CA08-4807754A5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2825" y="4091786"/>
                <a:ext cx="0" cy="54903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3FFE38BF-2DD3-524D-5706-DB1E2B8345DA}"/>
                  </a:ext>
                </a:extLst>
              </p:cNvPr>
              <p:cNvSpPr txBox="1"/>
              <p:nvPr/>
            </p:nvSpPr>
            <p:spPr>
              <a:xfrm>
                <a:off x="7001670" y="4039014"/>
                <a:ext cx="176330" cy="225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i="1" dirty="0">
                    <a:solidFill>
                      <a:schemeClr val="bg1"/>
                    </a:solidFill>
                    <a:latin typeface="+mn-lt"/>
                  </a:rPr>
                  <a:t>v</a:t>
                </a:r>
                <a:r>
                  <a:rPr lang="de-DE" sz="1400" baseline="-25000" dirty="0">
                    <a:solidFill>
                      <a:schemeClr val="bg1"/>
                    </a:solidFill>
                    <a:latin typeface="+mn-lt"/>
                  </a:rPr>
                  <a:t>w</a:t>
                </a: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77E03BB9-24F6-7C6B-A292-5D8C5BF94842}"/>
                  </a:ext>
                </a:extLst>
              </p:cNvPr>
              <p:cNvSpPr txBox="1"/>
              <p:nvPr/>
            </p:nvSpPr>
            <p:spPr>
              <a:xfrm>
                <a:off x="7231240" y="3679610"/>
                <a:ext cx="123432" cy="225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i="1" dirty="0">
                    <a:solidFill>
                      <a:schemeClr val="bg1"/>
                    </a:solidFill>
                    <a:latin typeface="+mn-lt"/>
                  </a:rPr>
                  <a:t>v</a:t>
                </a:r>
                <a:r>
                  <a:rPr lang="de-DE" sz="1400" baseline="-25000" dirty="0">
                    <a:solidFill>
                      <a:schemeClr val="bg1"/>
                    </a:solidFill>
                    <a:latin typeface="+mn-lt"/>
                  </a:rPr>
                  <a:t>t</a:t>
                </a:r>
              </a:p>
            </p:txBody>
          </p:sp>
        </p:grpSp>
        <p:sp>
          <p:nvSpPr>
            <p:cNvPr id="21" name="Halbbogen 20">
              <a:extLst>
                <a:ext uri="{FF2B5EF4-FFF2-40B4-BE49-F238E27FC236}">
                  <a16:creationId xmlns:a16="http://schemas.microsoft.com/office/drawing/2014/main" id="{65380154-ED55-A9CF-FF33-D6EAD8749195}"/>
                </a:ext>
              </a:extLst>
            </p:cNvPr>
            <p:cNvSpPr/>
            <p:nvPr/>
          </p:nvSpPr>
          <p:spPr>
            <a:xfrm rot="10800000">
              <a:off x="9467170" y="3381427"/>
              <a:ext cx="286378" cy="126384"/>
            </a:xfrm>
            <a:prstGeom prst="blockArc">
              <a:avLst>
                <a:gd name="adj1" fmla="val 8994618"/>
                <a:gd name="adj2" fmla="val 2067306"/>
                <a:gd name="adj3" fmla="val 19579"/>
              </a:avLst>
            </a:prstGeom>
            <a:solidFill>
              <a:srgbClr val="FF0000">
                <a:alpha val="23832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309FEF7-F3BC-2001-5E56-DDA738EFCB41}"/>
              </a:ext>
            </a:extLst>
          </p:cNvPr>
          <p:cNvGrpSpPr/>
          <p:nvPr/>
        </p:nvGrpSpPr>
        <p:grpSpPr>
          <a:xfrm>
            <a:off x="4032068" y="1845005"/>
            <a:ext cx="1669842" cy="2352075"/>
            <a:chOff x="4032068" y="1845005"/>
            <a:chExt cx="1669842" cy="2352075"/>
          </a:xfrm>
        </p:grpSpPr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FD2182E-0ADF-76D7-BFA5-BC5A58893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3290" y="1845005"/>
              <a:ext cx="1378620" cy="1932928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glow rad="38100">
                <a:schemeClr val="bg1">
                  <a:alpha val="43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F97FD52C-95E5-6CA6-A164-BA5D6482C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4576" y="3904180"/>
              <a:ext cx="1367334" cy="292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glow rad="38100">
                <a:schemeClr val="bg1">
                  <a:alpha val="43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EAA8FE4-0560-6316-BF6F-99DB9E6E7B72}"/>
                </a:ext>
              </a:extLst>
            </p:cNvPr>
            <p:cNvSpPr/>
            <p:nvPr/>
          </p:nvSpPr>
          <p:spPr>
            <a:xfrm flipH="1">
              <a:off x="4032068" y="3759211"/>
              <a:ext cx="302508" cy="4378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glow rad="38100">
                <a:schemeClr val="bg1">
                  <a:alpha val="4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488652A-78A1-7E46-C43C-97D6CC1C8A71}"/>
              </a:ext>
            </a:extLst>
          </p:cNvPr>
          <p:cNvGrpSpPr/>
          <p:nvPr/>
        </p:nvGrpSpPr>
        <p:grpSpPr>
          <a:xfrm>
            <a:off x="5701910" y="1691021"/>
            <a:ext cx="6058294" cy="2213159"/>
            <a:chOff x="-1184297" y="1659624"/>
            <a:chExt cx="6058294" cy="2134901"/>
          </a:xfrm>
        </p:grpSpPr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id="{EE174755-F90A-A7E9-BB64-145070240BC5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-1184297" y="1808164"/>
              <a:ext cx="6058294" cy="19863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68751F94-076E-6B84-F66A-B0650A6AFAF2}"/>
                </a:ext>
              </a:extLst>
            </p:cNvPr>
            <p:cNvSpPr/>
            <p:nvPr/>
          </p:nvSpPr>
          <p:spPr>
            <a:xfrm>
              <a:off x="-1078122" y="1659624"/>
              <a:ext cx="3381071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Einflüsse auf Schweißraupenhöhe [2] 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8DF3ECC-EFA8-D5F5-01ED-E4D48859563D}"/>
              </a:ext>
            </a:extLst>
          </p:cNvPr>
          <p:cNvGrpSpPr/>
          <p:nvPr/>
        </p:nvGrpSpPr>
        <p:grpSpPr>
          <a:xfrm>
            <a:off x="5945816" y="2010707"/>
            <a:ext cx="1631234" cy="1713746"/>
            <a:chOff x="6471751" y="2824019"/>
            <a:chExt cx="1631234" cy="171374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877A39B-0061-E32D-A50A-300B43441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127" t="6555" r="9573" b="9697"/>
            <a:stretch/>
          </p:blipFill>
          <p:spPr>
            <a:xfrm>
              <a:off x="6471751" y="2824019"/>
              <a:ext cx="1631234" cy="1713746"/>
            </a:xfrm>
            <a:prstGeom prst="rect">
              <a:avLst/>
            </a:prstGeom>
          </p:spPr>
        </p:pic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6EE5DAA4-3A8C-F5EC-A1F9-01016419D3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6012" y="4183570"/>
              <a:ext cx="0" cy="27630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229FE48-DCCF-605C-7548-EA8CBB6A2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8106" y="3594141"/>
              <a:ext cx="0" cy="2969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Placeholder 7">
                <a:extLst>
                  <a:ext uri="{FF2B5EF4-FFF2-40B4-BE49-F238E27FC236}">
                    <a16:creationId xmlns:a16="http://schemas.microsoft.com/office/drawing/2014/main" id="{5867EAC0-38B5-6C20-4F61-4CDB7EE92E05}"/>
                  </a:ext>
                </a:extLst>
              </p:cNvPr>
              <p:cNvSpPr txBox="1">
                <a:spLocks/>
              </p:cNvSpPr>
              <p:nvPr>
                <p:custDataLst>
                  <p:tags r:id="rId1"/>
                </p:custDataLst>
              </p:nvPr>
            </p:nvSpPr>
            <p:spPr>
              <a:xfrm>
                <a:off x="7973464" y="2129028"/>
                <a:ext cx="3708866" cy="154808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de-DE"/>
                </a:defPPr>
                <a:lvl1pPr fontAlgn="auto">
                  <a:spcBef>
                    <a:spcPts val="0"/>
                  </a:spcBef>
                  <a:spcAft>
                    <a:spcPts val="600"/>
                  </a:spcAft>
                  <a:defRPr sz="5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sz="140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Kein Einfluss der Laserleistung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sz="140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Drahtgeschwindigkeit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endPara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sz="140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Vorschubgeschwindigkeit</a:t>
                </a:r>
                <a:r>
                  <a:rPr lang="de-DE" sz="1400" i="1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 ~ </m:t>
                    </m:r>
                    <m:f>
                      <m:f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1400" b="0" i="0" smtClean="0">
                            <a:solidFill>
                              <a:schemeClr val="tx1"/>
                            </a:solidFill>
                            <a:latin typeface="+mn-lt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1400" b="0" i="1" smtClean="0">
                            <a:solidFill>
                              <a:schemeClr val="tx1"/>
                            </a:solidFill>
                            <a:latin typeface="+mn-lt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de-DE" sz="1400" b="0" i="0" baseline="-25000" smtClean="0">
                            <a:solidFill>
                              <a:schemeClr val="tx1"/>
                            </a:solidFill>
                            <a:latin typeface="+mn-lt"/>
                            <a:cs typeface="Times New Roman" panose="02020603050405020304" pitchFamily="18" charset="0"/>
                          </a:rPr>
                          <m:t>t</m:t>
                        </m:r>
                      </m:den>
                    </m:f>
                  </m:oMath>
                </a14:m>
                <a:endPara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endParaRPr lang="de-DE" sz="1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sz="1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7" name="Text Placeholder 7">
                <a:extLst>
                  <a:ext uri="{FF2B5EF4-FFF2-40B4-BE49-F238E27FC236}">
                    <a16:creationId xmlns:a16="http://schemas.microsoft.com/office/drawing/2014/main" id="{5867EAC0-38B5-6C20-4F61-4CDB7EE92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7973464" y="2129028"/>
                <a:ext cx="3708866" cy="1548080"/>
              </a:xfrm>
              <a:prstGeom prst="rect">
                <a:avLst/>
              </a:prstGeom>
              <a:blipFill>
                <a:blip r:embed="rId11"/>
                <a:stretch>
                  <a:fillRect l="-341" t="-81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3D11377-232F-4AA2-ACE6-25946F530A31}"/>
              </a:ext>
            </a:extLst>
          </p:cNvPr>
          <p:cNvGrpSpPr/>
          <p:nvPr/>
        </p:nvGrpSpPr>
        <p:grpSpPr>
          <a:xfrm>
            <a:off x="5711697" y="5001378"/>
            <a:ext cx="6058294" cy="1237769"/>
            <a:chOff x="5701910" y="4665224"/>
            <a:chExt cx="6058294" cy="1237769"/>
          </a:xfrm>
        </p:grpSpPr>
        <p:sp>
          <p:nvSpPr>
            <p:cNvPr id="42" name="Text Placeholder 7">
              <a:extLst>
                <a:ext uri="{FF2B5EF4-FFF2-40B4-BE49-F238E27FC236}">
                  <a16:creationId xmlns:a16="http://schemas.microsoft.com/office/drawing/2014/main" id="{3B902B2C-69B4-DB41-86C8-7F1D1353F17E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5701910" y="4665224"/>
              <a:ext cx="6058294" cy="12377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Gleichschenkliges Dreieck 7">
              <a:extLst>
                <a:ext uri="{FF2B5EF4-FFF2-40B4-BE49-F238E27FC236}">
                  <a16:creationId xmlns:a16="http://schemas.microsoft.com/office/drawing/2014/main" id="{3D7304CF-AD79-428D-F194-C13F1804AB40}"/>
                </a:ext>
              </a:extLst>
            </p:cNvPr>
            <p:cNvSpPr/>
            <p:nvPr/>
          </p:nvSpPr>
          <p:spPr>
            <a:xfrm rot="16200000" flipV="1">
              <a:off x="5541812" y="5112978"/>
              <a:ext cx="958394" cy="30150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454FDE6-257E-5FC4-3FE1-5712CED8667A}"/>
                </a:ext>
              </a:extLst>
            </p:cNvPr>
            <p:cNvSpPr txBox="1"/>
            <p:nvPr/>
          </p:nvSpPr>
          <p:spPr>
            <a:xfrm>
              <a:off x="6476132" y="5028409"/>
              <a:ext cx="5108768" cy="4706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400" dirty="0">
                  <a:latin typeface="+mn-lt"/>
                </a:rPr>
                <a:t>Drahtgeschwindigkeit eignet sich als Stellgröße zur Regelung der Schichthöhe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90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DEDA71E-0440-966D-074C-5D947F79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Schicht- und Bauteilhöhenregelungen für LMD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A57670-F469-7155-5C39-702E81E390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CCD: Charge-</a:t>
            </a:r>
            <a:r>
              <a:rPr lang="de-DE" dirty="0" err="1"/>
              <a:t>Coupled</a:t>
            </a:r>
            <a:r>
              <a:rPr lang="de-DE" dirty="0"/>
              <a:t>-Device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C997D63-0178-E988-D0F4-392CE05DE9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221DFD-40AF-498A-A72F-CDF81D9E8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5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5DB17A9-F6D1-DD55-980E-B871FE2E4DC3}"/>
              </a:ext>
            </a:extLst>
          </p:cNvPr>
          <p:cNvGrpSpPr/>
          <p:nvPr/>
        </p:nvGrpSpPr>
        <p:grpSpPr>
          <a:xfrm>
            <a:off x="419113" y="3989017"/>
            <a:ext cx="5266218" cy="2308108"/>
            <a:chOff x="425455" y="1636858"/>
            <a:chExt cx="5266218" cy="2115215"/>
          </a:xfrm>
        </p:grpSpPr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FDAFECBB-FC09-DD9D-D839-47C3EF4B7D84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25455" y="1808163"/>
              <a:ext cx="5266218" cy="19439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Koaxial drahtbasiert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3D-Scanning mit strukturiertem Licht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Bahnplanung im Prozess anhand CAD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Gruppierung der Schichten </a:t>
              </a:r>
            </a:p>
            <a:p>
              <a:pPr marL="285750" indent="-285750">
                <a:buClr>
                  <a:schemeClr val="accent4"/>
                </a:buClr>
                <a:buSzPct val="121000"/>
                <a:buFont typeface="Systemschrift Normal"/>
                <a:buChar char="+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Weniger Vermessungszeit</a:t>
              </a: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Abweichung von ursprünglichem </a:t>
              </a:r>
              <a:r>
                <a:rPr lang="de-DE" sz="1400" dirty="0" err="1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Slicing</a:t>
              </a: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8570F65-758E-0857-F7D4-246D8AF22893}"/>
                </a:ext>
              </a:extLst>
            </p:cNvPr>
            <p:cNvSpPr/>
            <p:nvPr/>
          </p:nvSpPr>
          <p:spPr>
            <a:xfrm>
              <a:off x="561952" y="1636858"/>
              <a:ext cx="2130448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Garmendia</a:t>
              </a: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et al. (2019)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9C6B3F5-80AF-39A5-8A0A-74E049011B6B}"/>
              </a:ext>
            </a:extLst>
          </p:cNvPr>
          <p:cNvGrpSpPr/>
          <p:nvPr/>
        </p:nvGrpSpPr>
        <p:grpSpPr>
          <a:xfrm>
            <a:off x="6500327" y="4005680"/>
            <a:ext cx="5266218" cy="2291446"/>
            <a:chOff x="425455" y="1636858"/>
            <a:chExt cx="5266218" cy="3025231"/>
          </a:xfrm>
        </p:grpSpPr>
        <p:sp>
          <p:nvSpPr>
            <p:cNvPr id="13" name="Text Placeholder 7">
              <a:extLst>
                <a:ext uri="{FF2B5EF4-FFF2-40B4-BE49-F238E27FC236}">
                  <a16:creationId xmlns:a16="http://schemas.microsoft.com/office/drawing/2014/main" id="{2F026B25-7680-670F-C7DC-330B9B36D2CA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425455" y="1808162"/>
              <a:ext cx="5266218" cy="28539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Koaxial pulverbasiert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CCD-Kamera während Prozess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PI-Regler mit segmentierter Schweißbahn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Nur teilweise übertragbar (Messprinzip und Pulver) </a:t>
              </a: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A6867AC-6A05-17AF-3653-A4D6D025D9D7}"/>
                </a:ext>
              </a:extLst>
            </p:cNvPr>
            <p:cNvSpPr/>
            <p:nvPr/>
          </p:nvSpPr>
          <p:spPr>
            <a:xfrm>
              <a:off x="561952" y="1636858"/>
              <a:ext cx="1517479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 </a:t>
              </a: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 al. (2020)</a:t>
              </a:r>
              <a:endParaRPr lang="de-DE" sz="1600" b="1" i="0" u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4C8355C-7776-CD0D-3C95-B7D9697EA07A}"/>
              </a:ext>
            </a:extLst>
          </p:cNvPr>
          <p:cNvGrpSpPr/>
          <p:nvPr/>
        </p:nvGrpSpPr>
        <p:grpSpPr>
          <a:xfrm>
            <a:off x="419113" y="1629510"/>
            <a:ext cx="5266218" cy="2223072"/>
            <a:chOff x="425455" y="1636858"/>
            <a:chExt cx="5266218" cy="2258199"/>
          </a:xfrm>
        </p:grpSpPr>
        <p:sp>
          <p:nvSpPr>
            <p:cNvPr id="16" name="Text Placeholder 7">
              <a:extLst>
                <a:ext uri="{FF2B5EF4-FFF2-40B4-BE49-F238E27FC236}">
                  <a16:creationId xmlns:a16="http://schemas.microsoft.com/office/drawing/2014/main" id="{2FDAC6E1-7CE0-A945-A1C9-B0AFBFB0497D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3"/>
              <a:ext cx="5266218" cy="2086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Koaxial drahtbasiert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Höhenzustellung mit theoretischem Ansatz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chemeClr val="accent4"/>
                </a:buClr>
                <a:buSzPct val="121000"/>
                <a:buFont typeface="Systemschrift Normal"/>
                <a:buChar char="+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Für kleine Geschwindigkeitsverhältnisse gute Näherung</a:t>
              </a: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Keine Kompensation von Störungen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173906B-E47E-5646-BD7E-9C6D23E6CB49}"/>
                </a:ext>
              </a:extLst>
            </p:cNvPr>
            <p:cNvSpPr/>
            <p:nvPr/>
          </p:nvSpPr>
          <p:spPr>
            <a:xfrm>
              <a:off x="561952" y="1636858"/>
              <a:ext cx="1929493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Zapata </a:t>
              </a: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 al. (2022)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ADBC3D2-E309-E1CD-D4DF-BE844C804BA1}"/>
              </a:ext>
            </a:extLst>
          </p:cNvPr>
          <p:cNvGrpSpPr/>
          <p:nvPr/>
        </p:nvGrpSpPr>
        <p:grpSpPr>
          <a:xfrm>
            <a:off x="6500327" y="1655543"/>
            <a:ext cx="5266218" cy="2190829"/>
            <a:chOff x="425455" y="1658724"/>
            <a:chExt cx="5266218" cy="2235008"/>
          </a:xfrm>
        </p:grpSpPr>
        <p:sp>
          <p:nvSpPr>
            <p:cNvPr id="19" name="Text Placeholder 7">
              <a:extLst>
                <a:ext uri="{FF2B5EF4-FFF2-40B4-BE49-F238E27FC236}">
                  <a16:creationId xmlns:a16="http://schemas.microsoft.com/office/drawing/2014/main" id="{007B3A4F-9747-8FF8-BE68-1175F690407A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799811"/>
              <a:ext cx="5266218" cy="20939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Koaxial drahtbasiert (Ti-6Al-4V)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3D-Laser-Profilscanning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Iterative Learning Controller und Schichthöhenkompensation</a:t>
              </a: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Komplexer Regelungsansatz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41AE8EA-256D-C643-7156-9EDC24B70E4D}"/>
                </a:ext>
              </a:extLst>
            </p:cNvPr>
            <p:cNvSpPr/>
            <p:nvPr/>
          </p:nvSpPr>
          <p:spPr>
            <a:xfrm>
              <a:off x="561952" y="1658724"/>
              <a:ext cx="2114069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Heralic </a:t>
              </a: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 al.</a:t>
              </a:r>
              <a:r>
                <a:rPr lang="de-DE" sz="16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(2012)</a:t>
              </a:r>
            </a:p>
          </p:txBody>
        </p:sp>
      </p:grpSp>
      <p:pic>
        <p:nvPicPr>
          <p:cNvPr id="5" name="Grafik 4" descr="Ein Bild, das Kerze enthält.&#10;&#10;Automatisch generierte Beschreibung">
            <a:extLst>
              <a:ext uri="{FF2B5EF4-FFF2-40B4-BE49-F238E27FC236}">
                <a16:creationId xmlns:a16="http://schemas.microsoft.com/office/drawing/2014/main" id="{D8C777A4-FC9D-5F27-50FB-A28494EA0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1333" y="4005680"/>
            <a:ext cx="1517478" cy="10610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5CDBEB7-A174-ACE3-CCD9-C13CE643F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33" y="1504780"/>
            <a:ext cx="1625939" cy="10236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F0DF95-2205-065C-B007-6AC6F97E6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837" y="1367182"/>
            <a:ext cx="1354743" cy="11612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2B68691-554D-91BD-A8F2-228E3442C6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3956" y="4039509"/>
            <a:ext cx="1976428" cy="8339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01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C0FA8BE-7413-5157-0EE1-15587AC17543}"/>
              </a:ext>
            </a:extLst>
          </p:cNvPr>
          <p:cNvGrpSpPr/>
          <p:nvPr/>
        </p:nvGrpSpPr>
        <p:grpSpPr>
          <a:xfrm>
            <a:off x="3474720" y="1475328"/>
            <a:ext cx="8412480" cy="4783110"/>
            <a:chOff x="425456" y="1658724"/>
            <a:chExt cx="8412480" cy="5205086"/>
          </a:xfrm>
        </p:grpSpPr>
        <p:sp>
          <p:nvSpPr>
            <p:cNvPr id="21" name="Text Placeholder 7">
              <a:extLst>
                <a:ext uri="{FF2B5EF4-FFF2-40B4-BE49-F238E27FC236}">
                  <a16:creationId xmlns:a16="http://schemas.microsoft.com/office/drawing/2014/main" id="{E55730B9-1FF3-C866-71A7-E911F2246E35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6" y="1808163"/>
              <a:ext cx="8412480" cy="50556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64BEAE-5A6F-0D98-C448-3A381BDF129F}"/>
                </a:ext>
              </a:extLst>
            </p:cNvPr>
            <p:cNvSpPr/>
            <p:nvPr/>
          </p:nvSpPr>
          <p:spPr>
            <a:xfrm>
              <a:off x="561951" y="1658724"/>
              <a:ext cx="2484785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Gesamt-Systemaufbau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F3E48AD-C30F-220B-566B-E4A75BAA2D1B}"/>
              </a:ext>
            </a:extLst>
          </p:cNvPr>
          <p:cNvGrpSpPr/>
          <p:nvPr/>
        </p:nvGrpSpPr>
        <p:grpSpPr>
          <a:xfrm>
            <a:off x="425456" y="3253455"/>
            <a:ext cx="2735756" cy="2441951"/>
            <a:chOff x="425456" y="1658724"/>
            <a:chExt cx="2735756" cy="2657385"/>
          </a:xfrm>
        </p:grpSpPr>
        <p:sp>
          <p:nvSpPr>
            <p:cNvPr id="12" name="Text Placeholder 7">
              <a:extLst>
                <a:ext uri="{FF2B5EF4-FFF2-40B4-BE49-F238E27FC236}">
                  <a16:creationId xmlns:a16="http://schemas.microsoft.com/office/drawing/2014/main" id="{FD8C6B51-4DEF-FCBE-CD92-1AE311ECB60B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6" y="1808163"/>
              <a:ext cx="2735756" cy="2507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E511A4A-3689-116F-17DD-A6748FB14ECA}"/>
                </a:ext>
              </a:extLst>
            </p:cNvPr>
            <p:cNvSpPr/>
            <p:nvPr/>
          </p:nvSpPr>
          <p:spPr>
            <a:xfrm>
              <a:off x="561951" y="1658724"/>
              <a:ext cx="2068037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Laser-Profilsensor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E602FFBC-027E-9F1E-9697-5F8CE1D9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Systemaufbau Schichthöhenregelung für LMD-w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01D4A0-E6C0-E3FB-70ED-C617CD04F9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AA613A-3E90-AD2B-63CC-6C24E6B2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Systemaufbau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DBBF3E-88C2-0132-6E05-FD489888B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6</a:t>
            </a:fld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0A2D25A-7DAA-F28E-F440-121DF8FC6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80277" y="1831927"/>
            <a:ext cx="7849772" cy="4266102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27D818-E723-3269-1F3D-7F2E24F98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51" y="3617670"/>
            <a:ext cx="2464438" cy="1850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77CCAB5-6A0D-A392-D0F3-51C9F52D9C45}"/>
              </a:ext>
            </a:extLst>
          </p:cNvPr>
          <p:cNvCxnSpPr>
            <a:cxnSpLocks/>
          </p:cNvCxnSpPr>
          <p:nvPr/>
        </p:nvCxnSpPr>
        <p:spPr>
          <a:xfrm>
            <a:off x="3161212" y="3390779"/>
            <a:ext cx="1230098" cy="1438396"/>
          </a:xfrm>
          <a:prstGeom prst="line">
            <a:avLst/>
          </a:prstGeom>
          <a:ln>
            <a:solidFill>
              <a:srgbClr val="0052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B0B4E70-BF7E-4614-2951-D9718E7236EB}"/>
              </a:ext>
            </a:extLst>
          </p:cNvPr>
          <p:cNvCxnSpPr>
            <a:cxnSpLocks/>
          </p:cNvCxnSpPr>
          <p:nvPr/>
        </p:nvCxnSpPr>
        <p:spPr>
          <a:xfrm flipV="1">
            <a:off x="3161212" y="5043488"/>
            <a:ext cx="1230098" cy="651918"/>
          </a:xfrm>
          <a:prstGeom prst="line">
            <a:avLst/>
          </a:prstGeom>
          <a:ln>
            <a:solidFill>
              <a:srgbClr val="0052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89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056B48-7EFF-9D1B-6D17-F4419A1F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Experimentelle Systemidentifikation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B10610A-2089-5FDC-2CE8-9F029AE27A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D773AD-9079-7871-66A4-94CD71A8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400C0F-F445-6ABD-5A1E-1AE9684F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7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13658D4-35C5-AADC-1102-100BC8C6F2F8}"/>
              </a:ext>
            </a:extLst>
          </p:cNvPr>
          <p:cNvGrpSpPr/>
          <p:nvPr/>
        </p:nvGrpSpPr>
        <p:grpSpPr>
          <a:xfrm>
            <a:off x="425456" y="1836718"/>
            <a:ext cx="3732520" cy="4390217"/>
            <a:chOff x="421481" y="1700529"/>
            <a:chExt cx="3732520" cy="4390217"/>
          </a:xfrm>
        </p:grpSpPr>
        <p:sp>
          <p:nvSpPr>
            <p:cNvPr id="21" name="Text Placeholder 7">
              <a:extLst>
                <a:ext uri="{FF2B5EF4-FFF2-40B4-BE49-F238E27FC236}">
                  <a16:creationId xmlns:a16="http://schemas.microsoft.com/office/drawing/2014/main" id="{414D86D0-1E64-17D0-A692-5035A13AD8DB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21481" y="1848173"/>
              <a:ext cx="3732520" cy="42425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C571308-68BA-467F-1784-637241F54877}"/>
                </a:ext>
              </a:extLst>
            </p:cNvPr>
            <p:cNvSpPr/>
            <p:nvPr/>
          </p:nvSpPr>
          <p:spPr>
            <a:xfrm>
              <a:off x="538800" y="1700529"/>
              <a:ext cx="2285665" cy="319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Sprungantwortversuche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F8B8A586-F4C2-0F1E-7E91-1106E477B3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2" r="3038"/>
          <a:stretch/>
        </p:blipFill>
        <p:spPr>
          <a:xfrm>
            <a:off x="491406" y="2366793"/>
            <a:ext cx="3572024" cy="18080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DC7709-0043-B400-ACEE-0825F35DA9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53" r="3048"/>
          <a:stretch/>
        </p:blipFill>
        <p:spPr>
          <a:xfrm>
            <a:off x="491406" y="4138052"/>
            <a:ext cx="3572024" cy="1808091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26A07E7-1C6D-F768-B44B-52085E0C49F4}"/>
              </a:ext>
            </a:extLst>
          </p:cNvPr>
          <p:cNvGrpSpPr/>
          <p:nvPr/>
        </p:nvGrpSpPr>
        <p:grpSpPr>
          <a:xfrm>
            <a:off x="4461230" y="1836718"/>
            <a:ext cx="3269542" cy="4389471"/>
            <a:chOff x="715915" y="1701275"/>
            <a:chExt cx="3269542" cy="4389471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FE12CAE9-6632-D371-F8DA-8B1FEA631878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715915" y="1848173"/>
              <a:ext cx="3269542" cy="42425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00" dirty="0">
                  <a:solidFill>
                    <a:sysClr val="windowText" lastClr="000000"/>
                  </a:solidFill>
                </a:rPr>
                <a:t>t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39179E99-B52F-6F9F-666E-039852C87886}"/>
                </a:ext>
              </a:extLst>
            </p:cNvPr>
            <p:cNvSpPr/>
            <p:nvPr/>
          </p:nvSpPr>
          <p:spPr>
            <a:xfrm>
              <a:off x="822136" y="1701275"/>
              <a:ext cx="1748108" cy="319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Black-Box-Modell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291D010-25F4-AD3D-C110-C0FDA6413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639477" y="2299264"/>
            <a:ext cx="2913046" cy="1184394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69E173F-87B0-AC4F-E287-583FF661CD3E}"/>
              </a:ext>
            </a:extLst>
          </p:cNvPr>
          <p:cNvSpPr/>
          <p:nvPr/>
        </p:nvSpPr>
        <p:spPr>
          <a:xfrm>
            <a:off x="5680618" y="2998413"/>
            <a:ext cx="1007324" cy="335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87F7029-B27B-E499-014E-0409982101B0}"/>
              </a:ext>
            </a:extLst>
          </p:cNvPr>
          <p:cNvGrpSpPr/>
          <p:nvPr/>
        </p:nvGrpSpPr>
        <p:grpSpPr>
          <a:xfrm>
            <a:off x="5697699" y="2998413"/>
            <a:ext cx="877190" cy="305846"/>
            <a:chOff x="1931831" y="2916277"/>
            <a:chExt cx="1059823" cy="38150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9E17365-67BD-5953-976F-D0341EFCB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76844"/>
            <a:stretch/>
          </p:blipFill>
          <p:spPr>
            <a:xfrm>
              <a:off x="1931831" y="2916277"/>
              <a:ext cx="409440" cy="38150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4471F12-A346-4CF4-5ADB-38C10E5CD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3217"/>
            <a:stretch/>
          </p:blipFill>
          <p:spPr>
            <a:xfrm>
              <a:off x="2341271" y="2916277"/>
              <a:ext cx="650383" cy="381502"/>
            </a:xfrm>
            <a:prstGeom prst="rect">
              <a:avLst/>
            </a:prstGeom>
          </p:spPr>
        </p:pic>
      </p:grp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96BA5B9-7E8B-BD8C-805C-76CF6FBB89BA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575278" y="4203989"/>
            <a:ext cx="3160204" cy="9517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de-DE"/>
            </a:defPPr>
            <a:lvl1pPr fontAlgn="auto">
              <a:spcBef>
                <a:spcPts val="0"/>
              </a:spcBef>
              <a:spcAft>
                <a:spcPts val="600"/>
              </a:spcAft>
              <a:defRPr sz="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PT1-Modell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Systemdynamik ohne Totzeit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Verstärkungsfaktor K = 0,426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A53443C-B471-9B9D-16B4-495015BC1B27}"/>
              </a:ext>
            </a:extLst>
          </p:cNvPr>
          <p:cNvCxnSpPr/>
          <p:nvPr/>
        </p:nvCxnSpPr>
        <p:spPr>
          <a:xfrm>
            <a:off x="2157211" y="3683358"/>
            <a:ext cx="20606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4C34149-B378-FA44-0123-6970FCE0129D}"/>
              </a:ext>
            </a:extLst>
          </p:cNvPr>
          <p:cNvCxnSpPr/>
          <p:nvPr/>
        </p:nvCxnSpPr>
        <p:spPr>
          <a:xfrm>
            <a:off x="2152074" y="4496547"/>
            <a:ext cx="20606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4B0905D-B79F-E3DD-F1C7-F11987ED9CB2}"/>
              </a:ext>
            </a:extLst>
          </p:cNvPr>
          <p:cNvGrpSpPr/>
          <p:nvPr/>
        </p:nvGrpSpPr>
        <p:grpSpPr>
          <a:xfrm>
            <a:off x="8027684" y="1823213"/>
            <a:ext cx="3732520" cy="4402976"/>
            <a:chOff x="-501808" y="1820461"/>
            <a:chExt cx="3732520" cy="4402976"/>
          </a:xfrm>
        </p:grpSpPr>
        <p:sp>
          <p:nvSpPr>
            <p:cNvPr id="32" name="Text Placeholder 7">
              <a:extLst>
                <a:ext uri="{FF2B5EF4-FFF2-40B4-BE49-F238E27FC236}">
                  <a16:creationId xmlns:a16="http://schemas.microsoft.com/office/drawing/2014/main" id="{24FCF00A-1A34-FE5A-A92D-077727602CD1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-501808" y="1980864"/>
              <a:ext cx="3732520" cy="42425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0F0E3E7-213F-8736-0059-975A1355B080}"/>
                </a:ext>
              </a:extLst>
            </p:cNvPr>
            <p:cNvSpPr/>
            <p:nvPr/>
          </p:nvSpPr>
          <p:spPr>
            <a:xfrm>
              <a:off x="-381610" y="1820461"/>
              <a:ext cx="2530449" cy="319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Modellü</a:t>
              </a:r>
              <a:r>
                <a:rPr lang="de-DE" sz="1400" b="1" i="0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bereinstimmung </a:t>
              </a:r>
              <a:r>
                <a:rPr lang="de-DE" sz="1400" b="1" i="1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DE" sz="1400" b="1" i="0" u="none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fit</a:t>
              </a:r>
              <a:endParaRPr lang="de-DE" sz="1600" b="1" i="0" u="none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FBA608B7-19CC-B761-591F-A03BA54D2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083" y="4177316"/>
            <a:ext cx="3311170" cy="172671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A08FC88-27F3-6C5A-3DF6-1C2F3D5259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141" y="2368689"/>
            <a:ext cx="3311171" cy="1769363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BA1F1C4C-4BF7-3B20-4019-35C5507AD337}"/>
              </a:ext>
            </a:extLst>
          </p:cNvPr>
          <p:cNvSpPr txBox="1"/>
          <p:nvPr/>
        </p:nvSpPr>
        <p:spPr>
          <a:xfrm>
            <a:off x="8918208" y="2773351"/>
            <a:ext cx="1045158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i="1" dirty="0">
                <a:latin typeface="+mn-lt"/>
              </a:rPr>
              <a:t>k</a:t>
            </a:r>
            <a:r>
              <a:rPr lang="de-DE" sz="1400" baseline="-25000" dirty="0">
                <a:latin typeface="+mn-lt"/>
              </a:rPr>
              <a:t>fit</a:t>
            </a:r>
            <a:r>
              <a:rPr lang="de-DE" sz="1400" dirty="0">
                <a:latin typeface="+mn-lt"/>
              </a:rPr>
              <a:t> = 67,95 %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59D97E1-E275-3B85-53B7-025E0B2C2CE5}"/>
              </a:ext>
            </a:extLst>
          </p:cNvPr>
          <p:cNvSpPr txBox="1"/>
          <p:nvPr/>
        </p:nvSpPr>
        <p:spPr>
          <a:xfrm>
            <a:off x="8934238" y="5151217"/>
            <a:ext cx="1029128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i="1" dirty="0">
                <a:latin typeface="+mn-lt"/>
              </a:rPr>
              <a:t>k</a:t>
            </a:r>
            <a:r>
              <a:rPr lang="de-DE" sz="1400" baseline="-25000" dirty="0">
                <a:latin typeface="+mn-lt"/>
              </a:rPr>
              <a:t>fit </a:t>
            </a:r>
            <a:r>
              <a:rPr lang="de-DE" sz="1400" dirty="0">
                <a:latin typeface="+mn-lt"/>
              </a:rPr>
              <a:t>= 59,30 %</a:t>
            </a:r>
          </a:p>
        </p:txBody>
      </p:sp>
      <p:sp>
        <p:nvSpPr>
          <p:cNvPr id="36" name="Gleichschenkliges Dreieck 7">
            <a:extLst>
              <a:ext uri="{FF2B5EF4-FFF2-40B4-BE49-F238E27FC236}">
                <a16:creationId xmlns:a16="http://schemas.microsoft.com/office/drawing/2014/main" id="{57C7E784-7AE7-7D8C-EB0C-97F1B051BCDE}"/>
              </a:ext>
            </a:extLst>
          </p:cNvPr>
          <p:cNvSpPr/>
          <p:nvPr/>
        </p:nvSpPr>
        <p:spPr>
          <a:xfrm rot="16200000" flipV="1">
            <a:off x="3485052" y="4092335"/>
            <a:ext cx="1655668" cy="165097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37" name="Gleichschenkliges Dreieck 7">
            <a:extLst>
              <a:ext uri="{FF2B5EF4-FFF2-40B4-BE49-F238E27FC236}">
                <a16:creationId xmlns:a16="http://schemas.microsoft.com/office/drawing/2014/main" id="{5BAC8ADA-39E4-CA7A-44D5-E96D06EA5C92}"/>
              </a:ext>
            </a:extLst>
          </p:cNvPr>
          <p:cNvSpPr/>
          <p:nvPr/>
        </p:nvSpPr>
        <p:spPr>
          <a:xfrm rot="16200000" flipV="1">
            <a:off x="7042741" y="4089124"/>
            <a:ext cx="1655668" cy="165097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C1E7721-8752-7487-7E74-11F80258194E}"/>
              </a:ext>
            </a:extLst>
          </p:cNvPr>
          <p:cNvSpPr txBox="1"/>
          <p:nvPr/>
        </p:nvSpPr>
        <p:spPr>
          <a:xfrm rot="16200000">
            <a:off x="81392" y="3137064"/>
            <a:ext cx="95988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304885"/>
                </a:solidFill>
                <a:latin typeface="+mn-lt"/>
              </a:rPr>
              <a:t>h</a:t>
            </a:r>
            <a:r>
              <a:rPr lang="de-DE" sz="1200" baseline="-25000" dirty="0">
                <a:solidFill>
                  <a:srgbClr val="304885"/>
                </a:solidFill>
                <a:latin typeface="+mn-lt"/>
              </a:rPr>
              <a:t>b</a:t>
            </a:r>
            <a:r>
              <a:rPr lang="de-DE" sz="1200" dirty="0">
                <a:solidFill>
                  <a:srgbClr val="304885"/>
                </a:solidFill>
                <a:latin typeface="+mn-lt"/>
              </a:rPr>
              <a:t> in mm </a:t>
            </a:r>
            <a:r>
              <a:rPr lang="de-DE" sz="1200" dirty="0">
                <a:solidFill>
                  <a:srgbClr val="304885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304885"/>
              </a:solidFill>
              <a:latin typeface="+mn-lt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8694B26-7C08-9691-0638-03B232DBA48A}"/>
              </a:ext>
            </a:extLst>
          </p:cNvPr>
          <p:cNvSpPr txBox="1"/>
          <p:nvPr/>
        </p:nvSpPr>
        <p:spPr>
          <a:xfrm rot="16200000">
            <a:off x="87630" y="4930068"/>
            <a:ext cx="95988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304885"/>
                </a:solidFill>
                <a:latin typeface="+mn-lt"/>
              </a:rPr>
              <a:t>h</a:t>
            </a:r>
            <a:r>
              <a:rPr lang="de-DE" sz="1200" baseline="-25000" dirty="0">
                <a:solidFill>
                  <a:srgbClr val="304885"/>
                </a:solidFill>
                <a:latin typeface="+mn-lt"/>
              </a:rPr>
              <a:t>b</a:t>
            </a:r>
            <a:r>
              <a:rPr lang="de-DE" sz="1200" dirty="0">
                <a:solidFill>
                  <a:srgbClr val="304885"/>
                </a:solidFill>
                <a:latin typeface="+mn-lt"/>
              </a:rPr>
              <a:t> in mm </a:t>
            </a:r>
            <a:r>
              <a:rPr lang="de-DE" sz="1200" dirty="0">
                <a:solidFill>
                  <a:srgbClr val="304885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304885"/>
              </a:solidFill>
              <a:latin typeface="+mn-lt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813016E-73D4-3B4B-E3EB-B547F6338415}"/>
              </a:ext>
            </a:extLst>
          </p:cNvPr>
          <p:cNvSpPr txBox="1"/>
          <p:nvPr/>
        </p:nvSpPr>
        <p:spPr>
          <a:xfrm rot="16200000">
            <a:off x="7831642" y="3033104"/>
            <a:ext cx="95988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304885"/>
                </a:solidFill>
                <a:latin typeface="+mn-lt"/>
              </a:rPr>
              <a:t>h</a:t>
            </a:r>
            <a:r>
              <a:rPr lang="de-DE" sz="1200" baseline="-25000" dirty="0">
                <a:solidFill>
                  <a:srgbClr val="304885"/>
                </a:solidFill>
                <a:latin typeface="+mn-lt"/>
              </a:rPr>
              <a:t>b</a:t>
            </a:r>
            <a:r>
              <a:rPr lang="de-DE" sz="1200" dirty="0">
                <a:solidFill>
                  <a:srgbClr val="304885"/>
                </a:solidFill>
                <a:latin typeface="+mn-lt"/>
              </a:rPr>
              <a:t> in mm </a:t>
            </a:r>
            <a:r>
              <a:rPr lang="de-DE" sz="1200" dirty="0">
                <a:solidFill>
                  <a:srgbClr val="304885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304885"/>
              </a:solidFill>
              <a:latin typeface="+mn-lt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2333560-1A56-A142-72E5-105187121F0F}"/>
              </a:ext>
            </a:extLst>
          </p:cNvPr>
          <p:cNvSpPr txBox="1"/>
          <p:nvPr/>
        </p:nvSpPr>
        <p:spPr>
          <a:xfrm rot="16200000">
            <a:off x="7826932" y="4842805"/>
            <a:ext cx="95988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304885"/>
                </a:solidFill>
                <a:latin typeface="+mn-lt"/>
              </a:rPr>
              <a:t>h</a:t>
            </a:r>
            <a:r>
              <a:rPr lang="de-DE" sz="1200" baseline="-25000" dirty="0">
                <a:solidFill>
                  <a:srgbClr val="304885"/>
                </a:solidFill>
                <a:latin typeface="+mn-lt"/>
              </a:rPr>
              <a:t>b</a:t>
            </a:r>
            <a:r>
              <a:rPr lang="de-DE" sz="1200" dirty="0">
                <a:solidFill>
                  <a:srgbClr val="304885"/>
                </a:solidFill>
                <a:latin typeface="+mn-lt"/>
              </a:rPr>
              <a:t> in mm </a:t>
            </a:r>
            <a:r>
              <a:rPr lang="de-DE" sz="1200" dirty="0">
                <a:solidFill>
                  <a:srgbClr val="304885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304885"/>
              </a:solidFill>
              <a:latin typeface="+mn-lt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BDB56D9-C60B-8D0E-2505-33585A78B081}"/>
              </a:ext>
            </a:extLst>
          </p:cNvPr>
          <p:cNvSpPr txBox="1"/>
          <p:nvPr/>
        </p:nvSpPr>
        <p:spPr>
          <a:xfrm rot="16200000">
            <a:off x="3277195" y="3101065"/>
            <a:ext cx="1381763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158C86"/>
                </a:solidFill>
                <a:latin typeface="+mn-lt"/>
              </a:rPr>
              <a:t>v</a:t>
            </a:r>
            <a:r>
              <a:rPr lang="de-DE" sz="1200" baseline="-25000" dirty="0">
                <a:solidFill>
                  <a:srgbClr val="158C86"/>
                </a:solidFill>
                <a:latin typeface="+mn-lt"/>
              </a:rPr>
              <a:t>w</a:t>
            </a:r>
            <a:r>
              <a:rPr lang="de-DE" sz="1200" dirty="0">
                <a:solidFill>
                  <a:srgbClr val="158C86"/>
                </a:solidFill>
                <a:latin typeface="+mn-lt"/>
              </a:rPr>
              <a:t> in m/min </a:t>
            </a:r>
            <a:r>
              <a:rPr lang="de-DE" sz="1200" dirty="0">
                <a:solidFill>
                  <a:srgbClr val="158C86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158C86"/>
              </a:solidFill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706F6AF-D2B0-7E7F-EB4A-43331EEE3504}"/>
              </a:ext>
            </a:extLst>
          </p:cNvPr>
          <p:cNvSpPr txBox="1"/>
          <p:nvPr/>
        </p:nvSpPr>
        <p:spPr>
          <a:xfrm rot="16200000">
            <a:off x="3281057" y="4843085"/>
            <a:ext cx="1381763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158C86"/>
                </a:solidFill>
                <a:latin typeface="+mn-lt"/>
              </a:rPr>
              <a:t>v</a:t>
            </a:r>
            <a:r>
              <a:rPr lang="de-DE" sz="1200" baseline="-25000" dirty="0">
                <a:solidFill>
                  <a:srgbClr val="158C86"/>
                </a:solidFill>
                <a:latin typeface="+mn-lt"/>
              </a:rPr>
              <a:t>w</a:t>
            </a:r>
            <a:r>
              <a:rPr lang="de-DE" sz="1200" dirty="0">
                <a:solidFill>
                  <a:srgbClr val="158C86"/>
                </a:solidFill>
                <a:latin typeface="+mn-lt"/>
              </a:rPr>
              <a:t> in m/min </a:t>
            </a:r>
            <a:r>
              <a:rPr lang="de-DE" sz="1200" dirty="0">
                <a:solidFill>
                  <a:srgbClr val="158C86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158C86"/>
              </a:solidFill>
              <a:latin typeface="+mn-lt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4ADA052-F9E4-B5D7-C9DF-F1508DA1D14B}"/>
              </a:ext>
            </a:extLst>
          </p:cNvPr>
          <p:cNvSpPr txBox="1"/>
          <p:nvPr/>
        </p:nvSpPr>
        <p:spPr>
          <a:xfrm>
            <a:off x="1564223" y="5773901"/>
            <a:ext cx="1381763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Zeit </a:t>
            </a:r>
            <a:r>
              <a:rPr lang="de-DE" sz="1200" i="1" dirty="0">
                <a:latin typeface="+mn-lt"/>
              </a:rPr>
              <a:t>t</a:t>
            </a:r>
            <a:r>
              <a:rPr lang="de-DE" sz="1200" dirty="0">
                <a:latin typeface="+mn-lt"/>
              </a:rPr>
              <a:t> in </a:t>
            </a:r>
            <a:r>
              <a:rPr lang="de-DE" sz="1200" i="1" dirty="0">
                <a:latin typeface="+mn-lt"/>
              </a:rPr>
              <a:t>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33EFC8D-CB49-626C-2765-4707D8C253DD}"/>
              </a:ext>
            </a:extLst>
          </p:cNvPr>
          <p:cNvSpPr/>
          <p:nvPr/>
        </p:nvSpPr>
        <p:spPr>
          <a:xfrm>
            <a:off x="2054180" y="4043966"/>
            <a:ext cx="495837" cy="94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F1F63674-CC36-A4A1-41A5-C5E195936C84}"/>
              </a:ext>
            </a:extLst>
          </p:cNvPr>
          <p:cNvSpPr/>
          <p:nvPr/>
        </p:nvSpPr>
        <p:spPr>
          <a:xfrm>
            <a:off x="9772917" y="3996923"/>
            <a:ext cx="495837" cy="94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DC3D43-9734-FABF-BEE5-99FDBBE16981}"/>
              </a:ext>
            </a:extLst>
          </p:cNvPr>
          <p:cNvSpPr txBox="1"/>
          <p:nvPr/>
        </p:nvSpPr>
        <p:spPr>
          <a:xfrm>
            <a:off x="9273292" y="5772694"/>
            <a:ext cx="1381763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Zeit </a:t>
            </a:r>
            <a:r>
              <a:rPr lang="de-DE" sz="1200" i="1" dirty="0">
                <a:latin typeface="+mn-lt"/>
              </a:rPr>
              <a:t>t</a:t>
            </a:r>
            <a:r>
              <a:rPr lang="de-DE" sz="1200" dirty="0">
                <a:latin typeface="+mn-lt"/>
              </a:rPr>
              <a:t> in </a:t>
            </a:r>
            <a:r>
              <a:rPr lang="de-DE" sz="1200" i="1" dirty="0">
                <a:latin typeface="+mn-lt"/>
              </a:rPr>
              <a:t>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34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7FA8DF2-5041-1A0A-8695-DB23F8AB3AA8}"/>
              </a:ext>
            </a:extLst>
          </p:cNvPr>
          <p:cNvGrpSpPr/>
          <p:nvPr/>
        </p:nvGrpSpPr>
        <p:grpSpPr>
          <a:xfrm>
            <a:off x="6184284" y="4187219"/>
            <a:ext cx="5646675" cy="2127638"/>
            <a:chOff x="425454" y="1658724"/>
            <a:chExt cx="5646675" cy="1938536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5BE9B6EA-1719-5B92-5C04-09097521E2D2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25454" y="1808162"/>
              <a:ext cx="5646675" cy="17890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19BA86E-8BCD-41BD-8BB1-5C53683E05F1}"/>
                </a:ext>
              </a:extLst>
            </p:cNvPr>
            <p:cNvSpPr/>
            <p:nvPr/>
          </p:nvSpPr>
          <p:spPr>
            <a:xfrm>
              <a:off x="561951" y="1658724"/>
              <a:ext cx="4156073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Schichthöhe im mehrschichtigen Aufbau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093B706-02C3-FB1A-C68F-D0DC72EEF045}"/>
              </a:ext>
            </a:extLst>
          </p:cNvPr>
          <p:cNvGrpSpPr/>
          <p:nvPr/>
        </p:nvGrpSpPr>
        <p:grpSpPr>
          <a:xfrm>
            <a:off x="6184284" y="1774557"/>
            <a:ext cx="5646675" cy="2314844"/>
            <a:chOff x="425454" y="1658724"/>
            <a:chExt cx="5646675" cy="2085772"/>
          </a:xfrm>
        </p:grpSpPr>
        <p:sp>
          <p:nvSpPr>
            <p:cNvPr id="25" name="Text Placeholder 7">
              <a:extLst>
                <a:ext uri="{FF2B5EF4-FFF2-40B4-BE49-F238E27FC236}">
                  <a16:creationId xmlns:a16="http://schemas.microsoft.com/office/drawing/2014/main" id="{619B0D6C-013D-BC07-C332-7BDBD6746DE4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425454" y="1808162"/>
              <a:ext cx="5646675" cy="19363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B897261-836F-C464-6450-DFD781A18EC8}"/>
                </a:ext>
              </a:extLst>
            </p:cNvPr>
            <p:cNvSpPr/>
            <p:nvPr/>
          </p:nvSpPr>
          <p:spPr>
            <a:xfrm>
              <a:off x="561952" y="1658724"/>
              <a:ext cx="1699591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Entkoppelung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BD7F0F7-D561-793B-6091-4DD84015DFF5}"/>
              </a:ext>
            </a:extLst>
          </p:cNvPr>
          <p:cNvGrpSpPr/>
          <p:nvPr/>
        </p:nvGrpSpPr>
        <p:grpSpPr>
          <a:xfrm>
            <a:off x="361040" y="1800163"/>
            <a:ext cx="5502692" cy="4514695"/>
            <a:chOff x="425455" y="1658724"/>
            <a:chExt cx="5502692" cy="4912990"/>
          </a:xfrm>
        </p:grpSpPr>
        <p:sp>
          <p:nvSpPr>
            <p:cNvPr id="22" name="Text Placeholder 7">
              <a:extLst>
                <a:ext uri="{FF2B5EF4-FFF2-40B4-BE49-F238E27FC236}">
                  <a16:creationId xmlns:a16="http://schemas.microsoft.com/office/drawing/2014/main" id="{F9C8AF0B-7B1F-A778-5F56-9FC29341DB34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2"/>
              <a:ext cx="5502692" cy="47635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43EE3F34-E120-0AD2-2A82-C204918B0277}"/>
                </a:ext>
              </a:extLst>
            </p:cNvPr>
            <p:cNvSpPr/>
            <p:nvPr/>
          </p:nvSpPr>
          <p:spPr>
            <a:xfrm>
              <a:off x="561952" y="1658724"/>
              <a:ext cx="3501026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Segmentierung der Schweißbahn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B1676F5-0D93-8C8E-D5EF-35116C382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11044" t="12128" r="5753"/>
          <a:stretch/>
        </p:blipFill>
        <p:spPr>
          <a:xfrm>
            <a:off x="1183515" y="2146448"/>
            <a:ext cx="3621267" cy="213234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602FFBC-027E-9F1E-9697-5F8CE1D9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Segmentierung der Schweißbahn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01D4A0-E6C0-E3FB-70ED-C617CD04F9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sz="900" cap="small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(2021)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AA613A-3E90-AD2B-63CC-6C24E6B2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DBBF3E-88C2-0132-6E05-FD489888B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71E77F0-E496-EAE5-6C87-3499F917A169}"/>
              </a:ext>
            </a:extLst>
          </p:cNvPr>
          <p:cNvSpPr txBox="1"/>
          <p:nvPr/>
        </p:nvSpPr>
        <p:spPr>
          <a:xfrm>
            <a:off x="5863732" y="150365"/>
            <a:ext cx="508071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400" dirty="0">
              <a:latin typeface="+mn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5D01572-AE6E-4F0A-832F-1FA51D756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4085" y="4533261"/>
            <a:ext cx="2944717" cy="1651221"/>
          </a:xfrm>
          <a:prstGeom prst="rect">
            <a:avLst/>
          </a:prstGeom>
        </p:spPr>
      </p:pic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B5F7118-3979-AB67-4A7E-AD1B421774E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9768603" y="4946649"/>
            <a:ext cx="1820148" cy="76835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de-DE"/>
            </a:defPPr>
            <a:lvl1pPr fontAlgn="auto">
              <a:spcBef>
                <a:spcPts val="0"/>
              </a:spcBef>
              <a:spcAft>
                <a:spcPts val="600"/>
              </a:spcAft>
              <a:defRPr sz="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lvl="1"/>
            <a:endParaRPr lang="de-D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F4AE8D-9D71-68F3-B859-54D38E642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9155" y="5037562"/>
            <a:ext cx="1446886" cy="60645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15C47B9-DD60-711B-59D5-67712D10A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75" y="4590697"/>
            <a:ext cx="5019799" cy="1536351"/>
          </a:xfrm>
          <a:prstGeom prst="rect">
            <a:avLst/>
          </a:prstGeom>
        </p:spPr>
      </p:pic>
      <p:sp>
        <p:nvSpPr>
          <p:cNvPr id="31" name="Gleichschenkliges Dreieck 7">
            <a:extLst>
              <a:ext uri="{FF2B5EF4-FFF2-40B4-BE49-F238E27FC236}">
                <a16:creationId xmlns:a16="http://schemas.microsoft.com/office/drawing/2014/main" id="{56F8C700-C1EF-085F-D91E-D01B2D9FBFDD}"/>
              </a:ext>
            </a:extLst>
          </p:cNvPr>
          <p:cNvSpPr/>
          <p:nvPr/>
        </p:nvSpPr>
        <p:spPr>
          <a:xfrm rot="16200000" flipV="1">
            <a:off x="9641069" y="5238674"/>
            <a:ext cx="606452" cy="184299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3A567EB-416C-525F-521D-89D4E509BCE0}"/>
              </a:ext>
            </a:extLst>
          </p:cNvPr>
          <p:cNvSpPr txBox="1"/>
          <p:nvPr/>
        </p:nvSpPr>
        <p:spPr>
          <a:xfrm rot="16200000">
            <a:off x="465335" y="2984468"/>
            <a:ext cx="1243358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Höhe in mm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8920F56-E32F-3994-5C08-FEDC0DFBE397}"/>
              </a:ext>
            </a:extLst>
          </p:cNvPr>
          <p:cNvSpPr txBox="1"/>
          <p:nvPr/>
        </p:nvSpPr>
        <p:spPr>
          <a:xfrm rot="16200000">
            <a:off x="4274342" y="3023166"/>
            <a:ext cx="1243358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Höhe in mm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44F228B-6FC9-EF4B-C0B9-5798D32A28B9}"/>
              </a:ext>
            </a:extLst>
          </p:cNvPr>
          <p:cNvSpPr txBox="1"/>
          <p:nvPr/>
        </p:nvSpPr>
        <p:spPr>
          <a:xfrm>
            <a:off x="1057087" y="3953670"/>
            <a:ext cx="88101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x-Koordinate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A8568FA-B64A-BA06-5A5F-8EAF1CE370F9}"/>
              </a:ext>
            </a:extLst>
          </p:cNvPr>
          <p:cNvSpPr txBox="1"/>
          <p:nvPr/>
        </p:nvSpPr>
        <p:spPr>
          <a:xfrm>
            <a:off x="3399388" y="4067521"/>
            <a:ext cx="88101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y-Koordinate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B6548CE-BA69-5CD1-5286-DDA1FB883F76}"/>
              </a:ext>
            </a:extLst>
          </p:cNvPr>
          <p:cNvSpPr txBox="1"/>
          <p:nvPr/>
        </p:nvSpPr>
        <p:spPr>
          <a:xfrm rot="16200000">
            <a:off x="-74385" y="5115875"/>
            <a:ext cx="1243358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latin typeface="+mn-lt"/>
              </a:rPr>
              <a:t>h</a:t>
            </a:r>
            <a:r>
              <a:rPr lang="de-DE" sz="1200" baseline="-25000" dirty="0">
                <a:latin typeface="+mn-lt"/>
              </a:rPr>
              <a:t>peak</a:t>
            </a:r>
            <a:r>
              <a:rPr lang="de-DE" sz="1200" dirty="0">
                <a:latin typeface="+mn-lt"/>
              </a:rPr>
              <a:t> in mm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F50BD44-F695-7BD3-F75C-EA9264E157FE}"/>
              </a:ext>
            </a:extLst>
          </p:cNvPr>
          <p:cNvSpPr txBox="1"/>
          <p:nvPr/>
        </p:nvSpPr>
        <p:spPr>
          <a:xfrm>
            <a:off x="2372468" y="5931450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Positionsindex</a:t>
            </a:r>
            <a:r>
              <a:rPr lang="de-DE" sz="1200" i="1" dirty="0">
                <a:latin typeface="+mn-lt"/>
              </a:rPr>
              <a:t> i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BCED0D1-7A36-87F7-6069-48C50D426209}"/>
              </a:ext>
            </a:extLst>
          </p:cNvPr>
          <p:cNvSpPr txBox="1"/>
          <p:nvPr/>
        </p:nvSpPr>
        <p:spPr>
          <a:xfrm>
            <a:off x="6883486" y="2362789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Positionsindex</a:t>
            </a:r>
            <a:r>
              <a:rPr lang="de-DE" sz="1200" i="1" dirty="0">
                <a:latin typeface="+mn-lt"/>
              </a:rPr>
              <a:t> i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CED2AD5-0BC5-6F36-8D9A-665BE220A749}"/>
              </a:ext>
            </a:extLst>
          </p:cNvPr>
          <p:cNvGrpSpPr/>
          <p:nvPr/>
        </p:nvGrpSpPr>
        <p:grpSpPr>
          <a:xfrm>
            <a:off x="6320782" y="2281041"/>
            <a:ext cx="5355253" cy="1599856"/>
            <a:chOff x="6320782" y="2281041"/>
            <a:chExt cx="5355253" cy="159985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BB4059A5-921B-6486-AA5D-A58F0D46D665}"/>
                </a:ext>
              </a:extLst>
            </p:cNvPr>
            <p:cNvGrpSpPr/>
            <p:nvPr/>
          </p:nvGrpSpPr>
          <p:grpSpPr>
            <a:xfrm>
              <a:off x="6320782" y="2281041"/>
              <a:ext cx="5355253" cy="1599856"/>
              <a:chOff x="6320782" y="2281041"/>
              <a:chExt cx="5355253" cy="159985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46FC736B-557A-4E5F-5F83-6A33AA5D2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0782" y="2281041"/>
                <a:ext cx="5355253" cy="1599856"/>
              </a:xfrm>
              <a:prstGeom prst="rect">
                <a:avLst/>
              </a:prstGeom>
            </p:spPr>
          </p:pic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A4771788-CD33-5C39-5C56-05C02F3D2761}"/>
                  </a:ext>
                </a:extLst>
              </p:cNvPr>
              <p:cNvSpPr/>
              <p:nvPr/>
            </p:nvSpPr>
            <p:spPr>
              <a:xfrm>
                <a:off x="6553199" y="3454399"/>
                <a:ext cx="4956175" cy="31432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endParaRPr lang="de-DE" sz="1400" dirty="0"/>
              </a:p>
            </p:txBody>
          </p:sp>
        </p:grp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78A7E5A3-14B3-2E68-4CB0-D31E3026D6C6}"/>
                </a:ext>
              </a:extLst>
            </p:cNvPr>
            <p:cNvSpPr txBox="1"/>
            <p:nvPr/>
          </p:nvSpPr>
          <p:spPr>
            <a:xfrm>
              <a:off x="8520224" y="3515061"/>
              <a:ext cx="1044472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200" dirty="0">
                  <a:latin typeface="+mn-lt"/>
                </a:rPr>
                <a:t>Substratplatte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7760EE9C-1FF6-CF13-9D84-8D666DEECEFE}"/>
              </a:ext>
            </a:extLst>
          </p:cNvPr>
          <p:cNvSpPr txBox="1"/>
          <p:nvPr/>
        </p:nvSpPr>
        <p:spPr>
          <a:xfrm rot="16200000">
            <a:off x="5974838" y="2698105"/>
            <a:ext cx="1235979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Schichtindex</a:t>
            </a:r>
            <a:r>
              <a:rPr lang="de-DE" sz="1200" i="1" dirty="0">
                <a:latin typeface="+mn-lt"/>
              </a:rPr>
              <a:t> k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57A27C7-68CF-3450-A94D-C906BEE70CEF}"/>
              </a:ext>
            </a:extLst>
          </p:cNvPr>
          <p:cNvSpPr txBox="1"/>
          <p:nvPr/>
        </p:nvSpPr>
        <p:spPr>
          <a:xfrm>
            <a:off x="8964742" y="2437849"/>
            <a:ext cx="1044472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Entkoppelung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1D61BA8-8C70-6E82-63B0-8E03854C8D94}"/>
              </a:ext>
            </a:extLst>
          </p:cNvPr>
          <p:cNvSpPr txBox="1"/>
          <p:nvPr/>
        </p:nvSpPr>
        <p:spPr>
          <a:xfrm>
            <a:off x="11192809" y="5779447"/>
            <a:ext cx="395942" cy="168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dirty="0">
                <a:latin typeface="+mn-lt"/>
              </a:rPr>
              <a:t>vgl. [4]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0D79472-B4B4-EAEC-2D93-2665F580D8CE}"/>
              </a:ext>
            </a:extLst>
          </p:cNvPr>
          <p:cNvSpPr/>
          <p:nvPr/>
        </p:nvSpPr>
        <p:spPr>
          <a:xfrm>
            <a:off x="7019365" y="2763371"/>
            <a:ext cx="1337982" cy="6656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842F1E-2DA0-7C4E-BBAE-693D8C44F487}"/>
              </a:ext>
            </a:extLst>
          </p:cNvPr>
          <p:cNvSpPr/>
          <p:nvPr/>
        </p:nvSpPr>
        <p:spPr>
          <a:xfrm>
            <a:off x="8704440" y="2764549"/>
            <a:ext cx="2356849" cy="6656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26714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C28C19-3292-3340-E306-507DD1A690A5}"/>
              </a:ext>
            </a:extLst>
          </p:cNvPr>
          <p:cNvGrpSpPr/>
          <p:nvPr/>
        </p:nvGrpSpPr>
        <p:grpSpPr>
          <a:xfrm>
            <a:off x="5509022" y="2835813"/>
            <a:ext cx="6321938" cy="2580717"/>
            <a:chOff x="425455" y="1658724"/>
            <a:chExt cx="6321938" cy="2808393"/>
          </a:xfrm>
        </p:grpSpPr>
        <p:sp>
          <p:nvSpPr>
            <p:cNvPr id="9" name="Text Placeholder 7">
              <a:extLst>
                <a:ext uri="{FF2B5EF4-FFF2-40B4-BE49-F238E27FC236}">
                  <a16:creationId xmlns:a16="http://schemas.microsoft.com/office/drawing/2014/main" id="{B646ED8F-9F9F-767B-0CEE-CF11D6A5BD38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2"/>
              <a:ext cx="6321938" cy="26589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A358410-BF1C-F93D-DEDF-33EAF95677F1}"/>
                </a:ext>
              </a:extLst>
            </p:cNvPr>
            <p:cNvSpPr/>
            <p:nvPr/>
          </p:nvSpPr>
          <p:spPr>
            <a:xfrm>
              <a:off x="561952" y="1658724"/>
              <a:ext cx="2064973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Blockschaltbild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DA6F332-D167-C3D6-BFD1-5B719FEC6436}"/>
              </a:ext>
            </a:extLst>
          </p:cNvPr>
          <p:cNvGrpSpPr/>
          <p:nvPr/>
        </p:nvGrpSpPr>
        <p:grpSpPr>
          <a:xfrm>
            <a:off x="361040" y="1800163"/>
            <a:ext cx="4632570" cy="4514695"/>
            <a:chOff x="425455" y="1658724"/>
            <a:chExt cx="4632570" cy="4912990"/>
          </a:xfrm>
        </p:grpSpPr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CA25B753-67FB-7566-DBCE-66BF63854864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2"/>
              <a:ext cx="4632570" cy="47635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ADFB5D85-EEF4-D1EF-24E7-829B836F6CFD}"/>
                </a:ext>
              </a:extLst>
            </p:cNvPr>
            <p:cNvSpPr/>
            <p:nvPr/>
          </p:nvSpPr>
          <p:spPr>
            <a:xfrm>
              <a:off x="561952" y="1658724"/>
              <a:ext cx="2064973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Diskreter PI-Regler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46440AF-9709-287F-E7F5-590C9C00F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18176" y="3598245"/>
            <a:ext cx="5411206" cy="131424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7056B48-7EFF-9D1B-6D17-F4419A1F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Reglerentwurf anhand eines Segmentstapels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FF820-20D5-ADB7-C2FE-2AADA24EFC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D773AD-9079-7871-66A4-94CD71A8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400C0F-F445-6ABD-5A1E-1AE9684F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9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1E288D-CA40-2AE9-99A2-EE4F649DB5F6}"/>
              </a:ext>
            </a:extLst>
          </p:cNvPr>
          <p:cNvSpPr txBox="1"/>
          <p:nvPr/>
        </p:nvSpPr>
        <p:spPr>
          <a:xfrm>
            <a:off x="580361" y="2406696"/>
            <a:ext cx="4020331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400" dirty="0">
                <a:latin typeface="+mn-lt"/>
              </a:rPr>
              <a:t>Herleitung Rekursionsvorschrift Segmentstapel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23F614-26E2-F9E1-4B87-1A1EFD17F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697" y="2903739"/>
            <a:ext cx="1299486" cy="608620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2E2430-CCA0-DC99-70A9-98AB62679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0" y="4372060"/>
            <a:ext cx="3692167" cy="480890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50F5AE-1290-76B4-FC15-FE09ED687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403" y="3527046"/>
            <a:ext cx="2458939" cy="68721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3824297-1E1C-ED25-F128-31D05A880B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4" y="5448455"/>
            <a:ext cx="4085457" cy="4539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2C042C38-54EA-6507-2EF3-23EE8A5EDB76}"/>
                  </a:ext>
                </a:extLst>
              </p14:cNvPr>
              <p14:cNvContentPartPr/>
              <p14:nvPr/>
            </p14:nvContentPartPr>
            <p14:xfrm>
              <a:off x="-442994" y="475422"/>
              <a:ext cx="360" cy="36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2C042C38-54EA-6507-2EF3-23EE8A5EDB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451634" y="4664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27ABC669-C2AD-8003-344A-7158F05EBB1B}"/>
              </a:ext>
            </a:extLst>
          </p:cNvPr>
          <p:cNvSpPr txBox="1"/>
          <p:nvPr/>
        </p:nvSpPr>
        <p:spPr>
          <a:xfrm>
            <a:off x="497537" y="5136802"/>
            <a:ext cx="342241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400" dirty="0">
                <a:latin typeface="+mn-lt"/>
              </a:rPr>
              <a:t>Mehrdimensionale Rekursionsvorschrift</a:t>
            </a:r>
          </a:p>
        </p:txBody>
      </p:sp>
      <p:sp>
        <p:nvSpPr>
          <p:cNvPr id="13" name="Gleichschenkliges Dreieck 7">
            <a:extLst>
              <a:ext uri="{FF2B5EF4-FFF2-40B4-BE49-F238E27FC236}">
                <a16:creationId xmlns:a16="http://schemas.microsoft.com/office/drawing/2014/main" id="{87EBF83A-6F6A-F11E-C2C9-5EFCBCC198EE}"/>
              </a:ext>
            </a:extLst>
          </p:cNvPr>
          <p:cNvSpPr/>
          <p:nvPr/>
        </p:nvSpPr>
        <p:spPr>
          <a:xfrm rot="16200000" flipV="1">
            <a:off x="4423481" y="4034803"/>
            <a:ext cx="1655668" cy="165097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74668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6ded6938-b83b-4e01-96d2-e843a4ffab1f"/>
  <p:tag name="EE4P_AGENDAWIZARD" val="&lt;ee4p&gt;&lt;layouts&gt;&lt;layout name=&quot;tum Line&quot; id=&quot;30_2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#969696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25.000001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04&quot; top=&quot;133.875&quot; width=&quot;657.75&quot; height=&quot;351.6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|10.5|11|12|14|16|18&quot; allowedTimeFormatIds=&quot;1|2|3&quot; slideLayout=&quot;11&quot; customLayoutName=&quot;1 Titel_leer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&gt;&lt;textframe marginLeft=&quot;6&quot; marginRight=&quot;0&quot; /&gt;&lt;paragraphformat alignment=&quot;1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line&quot; value=&quot;&quot;&gt;&lt;position left=&quot;0&quot; top=&quot;itemHeight&quot; width=&quot;agendaWidth&quot; height=&quot;0&quot; /&gt;&lt;line style=&quot;1&quot; dashStyle=&quot;1&quot; foreColor=&quot;#969696&quot; transparency=&quot;0&quot; visible=&quot;1&quot; weight=&quot;0.5&quot; /&gt;&lt;/element&gt;&lt;element type=&quot;line&quot; value=&quot;&quot;&gt;&lt;position left=&quot;0&quot; top=&quot;0&quot; width=&quot;agendaWidth&quot; height=&quot;0&quot; /&gt;&lt;line style=&quot;1&quot; dashStyle=&quot;1&quot; foreColor=&quot;#969696&quot; transparency=&quot;0&quot; visible=&quot;1&quot; weight=&quot;0.5&quot; /&gt;&lt;/element&gt;&lt;element field=&quot;itemno&quot; type=&quot;autoshape&quot; autoShapeType=&quot;1&quot;&gt;&lt;textframe marginLeft=&quot;6&quot; marginRight=&quot;0&quot; /&gt;&lt;paragraphformat alignment=&quot;1&quot; /&gt;&lt;font color=&quot;5&quot; /&gt;&lt;/element&gt;&lt;element field=&quot;topic&quot; type=&quot;autoshape&quot; autoShapeType=&quot;1&quot;&gt;&lt;paragraphformat alignment=&quot;1&quot; /&gt;&lt;font color=&quot;5&quot; /&gt;&lt;textframe marginLeft=&quot;0&quot; /&gt;&lt;/element&gt;&lt;element field=&quot;responsible&quot; type=&quot;autoshape&quot; autoShapeType=&quot;1&quot;&gt;&lt;paragraphformat alignment=&quot;1&quot; /&gt;&lt;font color=&quot;5&quot; /&gt;&lt;/element&gt;&lt;element field=&quot;freecolumn&quot; type=&quot;autoshape&quot; autoShapeType=&quot;1&quot;&gt;&lt;paragraphformat alignment=&quot;1&quot; /&gt;&lt;font color=&quot;5&quot; /&gt;&lt;/element&gt;&lt;element field=&quot;timeslot&quot; type=&quot;autoshape&quot; autoShapeType=&quot;1&quot;&gt;&lt;paragraphformat alignment=&quot;1&quot; /&gt;&lt;font color=&quot;5&quot; /&gt;&lt;/element&gt;&lt;element field=&quot;pageno&quot; type=&quot;autoshape&quot; autoShapeType=&quot;1&quot;&gt;&lt;paragraphformat alignment=&quot;3&quot; /&gt;&lt;font color=&quot;5&quot; /&gt;&lt;/element&gt;&lt;/case&gt;&lt;case level=&quot;2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30.000001&quot; indentType=&quot;1&quot;&gt;&lt;textframe marginLeft=&quot;0&quot; marginRight=&quot;0&quot; verticalAnchor=&quot;3&quot; /&gt;&lt;paragraphformat alignment=&quot;1&quot; /&gt;&lt;/element&gt;&lt;element field=&quot;topic&quot; type=&quot;autoshape&quot; autoShapeType=&quot;1&quot; indent=&quot;(level-1)*30.000001&quot; indentType=&quot;2&quot;&gt;&lt;paragraphformat alignment=&quot;1&quot; /&gt;&lt;textframe marginLeft=&quot;0&quot; /&gt;&lt;/element&gt;&lt;element field=&quot;responsible&quot; type=&quot;autoshape&quot; autoShapeType=&quot;1&quot; indent=&quot;(level-1)*30.000001&quot; indentType=&quot;1&quot;&gt;&lt;paragraphformat alignment=&quot;1&quot; /&gt;&lt;/element&gt;&lt;element field=&quot;freecolumn&quot; type=&quot;autoshape&quot; autoShapeType=&quot;1&quot; indent=&quot;(level-1)*30.000001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5&quot; topMaxSpacing=&quot;5&quot; bottomMinSpacing=&quot;0&quot; bottomMaxSpacing=&quot;0&quot;&gt;&lt;element type=&quot;line&quot; value=&quot;&quot;&gt;&lt;position left=&quot;0&quot; top=&quot;itemHeight&quot; width=&quot;agendaWidth&quot; height=&quot;0&quot; /&gt;&lt;line style=&quot;1&quot; dashStyle=&quot;1&quot; foreColor=&quot;#969696&quot; transparency=&quot;0&quot; visible=&quot;1&quot; weight=&quot;0.5&quot; /&gt;&lt;/element&gt;&lt;element type=&quot;line&quot; value=&quot;&quot;&gt;&lt;position left=&quot;0&quot; top=&quot;0&quot; width=&quot;agendaWidth&quot; height=&quot;0&quot; /&gt;&lt;line style=&quot;1&quot; dashStyle=&quot;1&quot; foreColor=&quot;#969696&quot; transparency=&quot;0&quot; visible=&quot;1&quot; weight=&quot;0.5&quot; /&gt;&lt;/element&gt;&lt;element field=&quot;itemno&quot; type=&quot;autoshape&quot; autoShapeType=&quot;1&quot; indent=&quot;(level-1)*30.000001&quot; indentType=&quot;1&quot;&gt;&lt;textframe marginLeft=&quot;0&quot; marginRight=&quot;0&quot; verticalAnchor=&quot;3&quot; /&gt;&lt;paragraphformat alignment=&quot;1&quot; /&gt;&lt;font color=&quot;5&quot; /&gt;&lt;/element&gt;&lt;element field=&quot;topic&quot; type=&quot;autoshape&quot; autoShapeType=&quot;1&quot; indent=&quot;(level-1)*30.000001&quot; indentType=&quot;2&quot;&gt;&lt;paragraphformat alignment=&quot;1&quot; /&gt;&lt;font color=&quot;5&quot; /&gt;&lt;textframe marginLeft=&quot;0&quot; /&gt;&lt;/element&gt;&lt;element field=&quot;responsible&quot; type=&quot;autoshape&quot; autoShapeType=&quot;1&quot; indent=&quot;(level-1)*30.000001&quot; indentType=&quot;1&quot;&gt;&lt;paragraphformat alignment=&quot;1&quot; /&gt;&lt;font color=&quot;5&quot; /&gt;&lt;/element&gt;&lt;element field=&quot;freecolumn&quot; type=&quot;autoshape&quot; autoShapeType=&quot;1&quot; indent=&quot;(level-1)*30.000001&quot; indentType=&quot;1&quot;&gt;&lt;paragraphformat alignment=&quot;1&quot; /&gt;&lt;font color=&quot;5&quot; /&gt;&lt;/element&gt;&lt;element field=&quot;timeslot&quot; type=&quot;autoshape&quot; autoShapeType=&quot;1&quot;&gt;&lt;paragraphformat alignment=&quot;1&quot; /&gt;&lt;font color=&quot;5&quot; /&gt;&lt;/element&gt;&lt;element field=&quot;pageno&quot; type=&quot;autoshape&quot; autoShapeType=&quot;1&quot;&gt;&lt;paragraphformat alignment=&quot;3&quot; /&gt;&lt;font color=&quot;5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30.000001&quot; indentType=&quot;2&quot;&gt;&lt;paragraphformat alignment=&quot;1&quot; /&gt;&lt;font italic=&quot;1&quot; /&gt;&lt;/element&gt;&lt;element field=&quot;responsible&quot; type=&quot;autoshape&quot; autoShapeType=&quot;1&quot; indent=&quot;(level-1)*30.000001&quot; indentType=&quot;1&quot;&gt;&lt;paragraphformat alignment=&quot;1&quot; /&gt;&lt;font italic=&quot;1&quot; /&gt;&lt;/element&gt;&lt;element field=&quot;freecolumn&quot; type=&quot;autoshape&quot; autoShapeType=&quot;1&quot; indent=&quot;(level-1)*30.000001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line&quot; value=&quot;&quot;&gt;&lt;position left=&quot;0&quot; top=&quot;itemHeight&quot; width=&quot;agendaWidth&quot; height=&quot;0&quot; /&gt;&lt;line style=&quot;1&quot; dashStyle=&quot;1&quot; foreColor=&quot;#969696&quot; transparency=&quot;0&quot; visible=&quot;1&quot; weight=&quot;0.75&quot; /&gt;&lt;/element&gt;&lt;element type=&quot;line&quot; value=&quot;&quot;&gt;&lt;position left=&quot;0&quot; top=&quot;0&quot; width=&quot;agendaWidth&quot; height=&quot;0&quot; /&gt;&lt;line style=&quot;1&quot; dashStyle=&quot;1&quot; foreColor=&quot;#969696&quot; transparency=&quot;0&quot; visible=&quot;1&quot; weight=&quot;0.75&quot; /&gt;&lt;/element&gt;&lt;element field=&quot;topic&quot; type=&quot;autoshape&quot; autoShapeType=&quot;1&quot; indent=&quot;(level-1)*30.000001&quot; indentType=&quot;2&quot;&gt;&lt;paragraphformat alignment=&quot;1&quot; /&gt;&lt;font color=&quot;5&quot; italic=&quot;1&quot; /&gt;&lt;/element&gt;&lt;element field=&quot;responsible&quot; type=&quot;autoshape&quot; autoShapeType=&quot;1&quot; indent=&quot;(level-1)*30.000001&quot; indentType=&quot;1&quot;&gt;&lt;paragraphformat alignment=&quot;1&quot; /&gt;&lt;font color=&quot;5&quot; italic=&quot;1&quot; /&gt;&lt;/element&gt;&lt;element field=&quot;freecolumn&quot; type=&quot;autoshape&quot; autoShapeType=&quot;1&quot; indent=&quot;(level-1)*30.000001&quot; indentType=&quot;1&quot;&gt;&lt;paragraphformat alignment=&quot;1&quot; /&gt;&lt;font color=&quot;5&quot; italic=&quot;1&quot; /&gt;&lt;/element&gt;&lt;element field=&quot;timeslot&quot; type=&quot;autoshape&quot; autoShapeType=&quot;1&quot;&gt;&lt;paragraphformat alignment=&quot;1&quot; /&gt;&lt;font color=&quot;5&quot; italic=&quot;1&quot; /&gt;&lt;/element&gt;&lt;element field=&quot;pageno&quot; type=&quot;autoshape&quot; autoShapeType=&quot;1&quot;&gt;&lt;paragraphformat alignment=&quot;3&quot; /&gt;&lt;font color=&quot;5&quot;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Gliederung&quot; title=&quot;Gliederung&quot; subtitle=&quot;&quot; sizingModeId=&quot;2&quot; fontSize=&quot;16&quot; startTime=&quot;540&quot; timeFormatId=&quot;1&quot; startItemNo=&quot;1&quot; createSingleAgendaSlide=&quot;1&quot; createSeparatingSlides=&quot;0&quot; createBackupSlide=&quot;0&quot; layoutId=&quot;30_2&quot; fontSizeAuto=&quot;0&quot; createSections=&quot;0&quot; singleSlideId=&quot;23047a24-4039-425e-89e6-98137d9b687b&quot; backupSlideId=&quot;&quot; backupSectionId=&quot;&quot; hideSeparatingSlides=&quot;0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124.0853&quot; /&gt;&lt;column field=&quot;responsible&quot; label=&quot;Responsible&quot; visible=&quot;1&quot; checked=&quot;1&quot; leftSpacing=&quot;10&quot; rightDistribute=&quot;1&quot; dock=&quot;1&quot; rightSpacing=&quot;124.0853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level=&quot;1&quot; generateAgendaSlide=&quot;1&quot; showAgendaItem=&quot;1&quot; isBreak=&quot;0&quot; itemNo=&quot;1&quot; subItemNo=&quot;0&quot; topic=&quot;Motivation und Grundlagen&quot; agendaSlideId=&quot;&quot; sectionId=&quot;&quot; id=&quot;33b5db06-d94d-45f3-83a0-24e38bcb476e&quot; parentId=&quot;&quot; /&gt;&lt;item duration=&quot;30&quot; level=&quot;1&quot; generateAgendaSlide=&quot;1&quot; showAgendaItem=&quot;1&quot; isBreak=&quot;0&quot; itemNo=&quot;2&quot; subItemNo=&quot;0&quot; topic=&quot;Stand der Technik&quot; agendaSlideId=&quot;&quot; sectionId=&quot;&quot; id=&quot;338d8457-992a-4e37-88e6-eed16a22b107&quot; parentId=&quot;&quot; /&gt;&lt;item duration=&quot;30&quot; id=&quot;1fd8b371-d1e5-43e7-b48b-ef217a8487c4&quot; parentId=&quot;&quot; level=&quot;1&quot; generateAgendaSlide=&quot;1&quot; showAgendaItem=&quot;1&quot; isBreak=&quot;0&quot; itemNo=&quot;4&quot; subItemNo=&quot;0&quot; topic=&quot;Regelungskonzept und Systemaufbau&quot; agendaSlideId=&quot;&quot; sectionId=&quot;&quot; /&gt;&lt;item duration=&quot;30&quot; id=&quot;86ba4764-e28b-4de5-bab4-8eab38e746eb&quot; parentId=&quot;&quot; level=&quot;1&quot; generateAgendaSlide=&quot;1&quot; showAgendaItem=&quot;1&quot; isBreak=&quot;0&quot; topic=&quot;Systemidentifikation, Reglerentwurf und Validierung&quot; agendaSlideId=&quot;&quot; sectionId=&quot;&quot; /&gt;&lt;item duration=&quot;30&quot; id=&quot;952d8de5-59cd-4a14-a585-5bb6468b672d&quot; parentId=&quot;&quot; level=&quot;1&quot; generateAgendaSlide=&quot;1&quot; showAgendaItem=&quot;1&quot; isBreak=&quot;0&quot; topic=&quot;Zusammenfassung und Ausblick&quot; agendaSlideId=&quot;&quot; sectionId=&quot;&quot; /&gt;&lt;item duration=&quot;30&quot; id=&quot;4b690e3d-3451-46d4-ad8a-4f0f1244ce82&quot; parentId=&quot;&quot; level=&quot;1&quot; generateAgendaSlide=&quot;1&quot; showAgendaItem=&quot;1&quot; isBreak=&quot;0&quot; topic=&quot;Literatur&quot; agendaSlideId=&quot;&quot; sectionId=&quot;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316.3987/0.00511811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279.894/0.00511811/31.5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Zusammenfassung und Ausblick"/>
  <p:tag name="EE4P_AGENDAWIZARD_PROPERTIES" val="61.12504/279.894/233.2558/31.504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5"/>
  <p:tag name="EE4P_AGENDAWIZARD_PROPERTIES" val="31.12504/279.894/25/31.504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243.3892/0.00511811/31.504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Reglerentwurf und Validierung"/>
  <p:tag name="EE4P_AGENDAWIZARD_PROPERTIES" val="61.12504/243.3892/233.2558/31.5047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4"/>
  <p:tag name="EE4P_AGENDAWIZARD_PROPERTIES" val="31.12504/243.3892/25/31.5047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206.8845/0.00511811/31.5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ystemaufbau"/>
  <p:tag name="EE4P_AGENDAWIZARD_PROPERTIES" val="61.12504/206.8845/233.2558/31.5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3"/>
  <p:tag name="EE4P_AGENDAWIZARD_PROPERTIES" val="31.12504/206.8845/2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170.3798/0.00511811/31.5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tand der Technik"/>
  <p:tag name="EE4P_AGENDAWIZARD_PROPERTIES" val="61.12504/170.3798/233.2558/31.5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2"/>
  <p:tag name="EE4P_AGENDAWIZARD_PROPERTIES" val="31.12504/170.3798/25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133.875/0.00511811/31.5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Motivation und Grundlagen"/>
  <p:tag name="EE4P_AGENDAWIZARD_PROPERTIES" val="61.12504/133.875/233.2558/31.5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1"/>
  <p:tag name="EE4P_AGENDAWIZARD_PROPERTIES" val="31.12504/133.875/25/31.5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23047a24-4039-425e-89e6-98137d9b687b"/>
</p:tagLst>
</file>

<file path=ppt/theme/theme1.xml><?xml version="1.0" encoding="utf-8"?>
<a:theme xmlns:a="http://schemas.openxmlformats.org/drawingml/2006/main" name="Titelfoli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AC16B009-AFFA-4495-AE57-B09ABBB6FD51}"/>
    </a:ext>
  </a:extLst>
</a:theme>
</file>

<file path=ppt/theme/theme2.xml><?xml version="1.0" encoding="utf-8"?>
<a:theme xmlns:a="http://schemas.openxmlformats.org/drawingml/2006/main" name="Inhaltsfolien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3000"/>
          </a:lnSpc>
          <a:defRPr sz="1400" dirty="0" err="1" smtClean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4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370F9FDD-E146-4643-ABE8-7FFA402BBFCD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UM">
    <a:dk1>
      <a:sysClr val="windowText" lastClr="000000"/>
    </a:dk1>
    <a:lt1>
      <a:sysClr val="window" lastClr="FFFFFF"/>
    </a:lt1>
    <a:dk2>
      <a:srgbClr val="0065BD"/>
    </a:dk2>
    <a:lt2>
      <a:srgbClr val="EEECE1"/>
    </a:lt2>
    <a:accent1>
      <a:srgbClr val="005293"/>
    </a:accent1>
    <a:accent2>
      <a:srgbClr val="98C6EA"/>
    </a:accent2>
    <a:accent3>
      <a:srgbClr val="64A0C8"/>
    </a:accent3>
    <a:accent4>
      <a:srgbClr val="DAD7CB"/>
    </a:accent4>
    <a:accent5>
      <a:srgbClr val="A2AD00"/>
    </a:accent5>
    <a:accent6>
      <a:srgbClr val="E37222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1318</Words>
  <Application>Microsoft Macintosh PowerPoint</Application>
  <PresentationFormat>Breitbild</PresentationFormat>
  <Paragraphs>304</Paragraphs>
  <Slides>19</Slides>
  <Notes>17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Symbol</vt:lpstr>
      <vt:lpstr>Systemschrift Normal</vt:lpstr>
      <vt:lpstr>Wingdings</vt:lpstr>
      <vt:lpstr>Titelfolie</vt:lpstr>
      <vt:lpstr>Inhaltsfolien</vt:lpstr>
      <vt:lpstr>think-cell Folie</vt:lpstr>
      <vt:lpstr>Überwachung und Regelung der Schichthöhe beim additiven drahtbasierten Laserauftragschweißen unter Verwendung eines 3D-Laserscanners  </vt:lpstr>
      <vt:lpstr>Gliederung</vt:lpstr>
      <vt:lpstr>Herausforderungen beim drahtbasierten LMD </vt:lpstr>
      <vt:lpstr>Prozessgrundlagen des koaxialen drahtbasierten LMD</vt:lpstr>
      <vt:lpstr>Schicht- und Bauteilhöhenregelungen für LMD</vt:lpstr>
      <vt:lpstr>Systemaufbau Schichthöhenregelung für LMD-w</vt:lpstr>
      <vt:lpstr>Experimentelle Systemidentifikation</vt:lpstr>
      <vt:lpstr>Segmentierung der Schweißbahn</vt:lpstr>
      <vt:lpstr>Reglerentwurf anhand eines Segmentstapels</vt:lpstr>
      <vt:lpstr>Analyse des Verhaltens des geschlossenen Regelkreises</vt:lpstr>
      <vt:lpstr>Validierung des Reglers</vt:lpstr>
      <vt:lpstr>Schichthöhenregelung für den koaxialen LMD-w-Prozess</vt:lpstr>
      <vt:lpstr>Vielen Dank für Ihre Aufmerksamkeit!</vt:lpstr>
      <vt:lpstr>Literaturverzeichnis</vt:lpstr>
      <vt:lpstr>PowerPoint-Präsentation</vt:lpstr>
      <vt:lpstr>Backup: LMD-Anlage</vt:lpstr>
      <vt:lpstr>Backup: Programmablaufplan</vt:lpstr>
      <vt:lpstr>Backup: Simulation</vt:lpstr>
      <vt:lpstr>Backup: Herleitung Rekursionsvorschrift PI-Regler</vt:lpstr>
    </vt:vector>
  </TitlesOfParts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Bernauer</dc:creator>
  <cp:lastModifiedBy>Leitner Philipp</cp:lastModifiedBy>
  <cp:revision>51</cp:revision>
  <cp:lastPrinted>2015-07-30T14:04:45Z</cp:lastPrinted>
  <dcterms:created xsi:type="dcterms:W3CDTF">2022-01-29T16:55:15Z</dcterms:created>
  <dcterms:modified xsi:type="dcterms:W3CDTF">2023-04-20T11:23:01Z</dcterms:modified>
</cp:coreProperties>
</file>